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4"/>
    <p:sldMasterId id="2147484739" r:id="rId5"/>
    <p:sldMasterId id="2147484763" r:id="rId6"/>
  </p:sldMasterIdLst>
  <p:notesMasterIdLst>
    <p:notesMasterId r:id="rId63"/>
  </p:notesMasterIdLst>
  <p:handoutMasterIdLst>
    <p:handoutMasterId r:id="rId64"/>
  </p:handoutMasterIdLst>
  <p:sldIdLst>
    <p:sldId id="1981" r:id="rId7"/>
    <p:sldId id="1959" r:id="rId8"/>
    <p:sldId id="2004" r:id="rId9"/>
    <p:sldId id="1969" r:id="rId10"/>
    <p:sldId id="1993" r:id="rId11"/>
    <p:sldId id="2560" r:id="rId12"/>
    <p:sldId id="2576" r:id="rId13"/>
    <p:sldId id="2619" r:id="rId14"/>
    <p:sldId id="1971" r:id="rId15"/>
    <p:sldId id="2005" r:id="rId16"/>
    <p:sldId id="2578" r:id="rId17"/>
    <p:sldId id="2622" r:id="rId18"/>
    <p:sldId id="2589" r:id="rId19"/>
    <p:sldId id="2625" r:id="rId20"/>
    <p:sldId id="2624" r:id="rId21"/>
    <p:sldId id="2623" r:id="rId22"/>
    <p:sldId id="2627" r:id="rId23"/>
    <p:sldId id="2592" r:id="rId24"/>
    <p:sldId id="1988" r:id="rId25"/>
    <p:sldId id="1995" r:id="rId26"/>
    <p:sldId id="2587" r:id="rId27"/>
    <p:sldId id="2588" r:id="rId28"/>
    <p:sldId id="2620" r:id="rId29"/>
    <p:sldId id="2590" r:id="rId30"/>
    <p:sldId id="1997" r:id="rId31"/>
    <p:sldId id="2006" r:id="rId32"/>
    <p:sldId id="2591" r:id="rId33"/>
    <p:sldId id="2621" r:id="rId34"/>
    <p:sldId id="2593" r:id="rId35"/>
    <p:sldId id="1973" r:id="rId36"/>
    <p:sldId id="1994" r:id="rId37"/>
    <p:sldId id="2584" r:id="rId38"/>
    <p:sldId id="2585" r:id="rId39"/>
    <p:sldId id="2586" r:id="rId40"/>
    <p:sldId id="1984" r:id="rId41"/>
    <p:sldId id="2000" r:id="rId42"/>
    <p:sldId id="2596" r:id="rId43"/>
    <p:sldId id="2597" r:id="rId44"/>
    <p:sldId id="2598" r:id="rId45"/>
    <p:sldId id="2600" r:id="rId46"/>
    <p:sldId id="2618" r:id="rId47"/>
    <p:sldId id="2001" r:id="rId48"/>
    <p:sldId id="2002" r:id="rId49"/>
    <p:sldId id="2602" r:id="rId50"/>
    <p:sldId id="2604" r:id="rId51"/>
    <p:sldId id="2603" r:id="rId52"/>
    <p:sldId id="2007" r:id="rId53"/>
    <p:sldId id="2017" r:id="rId54"/>
    <p:sldId id="2605" r:id="rId55"/>
    <p:sldId id="2626" r:id="rId56"/>
    <p:sldId id="1810" r:id="rId57"/>
    <p:sldId id="2617" r:id="rId58"/>
    <p:sldId id="2018" r:id="rId59"/>
    <p:sldId id="1800" r:id="rId60"/>
    <p:sldId id="1801" r:id="rId61"/>
    <p:sldId id="1786" r:id="rId6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duction" id="{9D92757C-3C0C-4A84-944B-BE9B7D04E36F}">
          <p14:sldIdLst>
            <p14:sldId id="1981"/>
            <p14:sldId id="1959"/>
            <p14:sldId id="2004"/>
          </p14:sldIdLst>
        </p14:section>
        <p14:section name="L01-Introduction to threat protection with Microsoft 365" id="{BBF9A74C-1EF0-4203-9917-13FA8DA9E974}">
          <p14:sldIdLst>
            <p14:sldId id="1969"/>
            <p14:sldId id="1993"/>
            <p14:sldId id="2560"/>
            <p14:sldId id="2576"/>
            <p14:sldId id="2619"/>
          </p14:sldIdLst>
        </p14:section>
        <p14:section name="L02-Mitigate incidents using Microsoft 365 Defender" id="{8237C2FA-FF9A-49F6-952D-0109F52DEB70}">
          <p14:sldIdLst>
            <p14:sldId id="1971"/>
            <p14:sldId id="2005"/>
            <p14:sldId id="2578"/>
            <p14:sldId id="2622"/>
            <p14:sldId id="2589"/>
            <p14:sldId id="2625"/>
            <p14:sldId id="2624"/>
            <p14:sldId id="2623"/>
            <p14:sldId id="2627"/>
            <p14:sldId id="2592"/>
          </p14:sldIdLst>
        </p14:section>
        <p14:section name="L03-Remediate risks with Microsoft Defender for Office 365" id="{7F848277-794F-4136-B2CE-AD686A912D86}">
          <p14:sldIdLst>
            <p14:sldId id="1988"/>
            <p14:sldId id="1995"/>
            <p14:sldId id="2587"/>
            <p14:sldId id="2588"/>
            <p14:sldId id="2620"/>
            <p14:sldId id="2590"/>
          </p14:sldIdLst>
        </p14:section>
        <p14:section name="L04-Microsoft Defender for Identity" id="{D2515A08-40E0-4286-A582-52FC19693B3C}">
          <p14:sldIdLst>
            <p14:sldId id="1997"/>
            <p14:sldId id="2006"/>
            <p14:sldId id="2591"/>
            <p14:sldId id="2621"/>
            <p14:sldId id="2593"/>
          </p14:sldIdLst>
        </p14:section>
        <p14:section name="L05-Azure AD Identity Protection" id="{00728EE6-8345-45E4-A378-3D8E865147C9}">
          <p14:sldIdLst>
            <p14:sldId id="1973"/>
            <p14:sldId id="1994"/>
            <p14:sldId id="2584"/>
            <p14:sldId id="2585"/>
            <p14:sldId id="2586"/>
          </p14:sldIdLst>
        </p14:section>
        <p14:section name="L06-Microsoft Cloud App Security" id="{31666057-2067-4BCA-AC37-D3EAC704C406}">
          <p14:sldIdLst>
            <p14:sldId id="1984"/>
            <p14:sldId id="2000"/>
            <p14:sldId id="2596"/>
            <p14:sldId id="2597"/>
            <p14:sldId id="2598"/>
            <p14:sldId id="2600"/>
            <p14:sldId id="2618"/>
          </p14:sldIdLst>
        </p14:section>
        <p14:section name="L07-Respond to data loss prevention alerts using Microsoft 365" id="{8D9E62FC-03C5-4811-8FC9-7E981BA57F02}">
          <p14:sldIdLst>
            <p14:sldId id="2001"/>
            <p14:sldId id="2002"/>
            <p14:sldId id="2602"/>
            <p14:sldId id="2604"/>
            <p14:sldId id="2603"/>
          </p14:sldIdLst>
        </p14:section>
        <p14:section name="L08-Manage insider risk in Microsoft 365" id="{4FBDCEB3-60A0-43D1-BD4B-9BEE8570285B}">
          <p14:sldIdLst>
            <p14:sldId id="2007"/>
            <p14:sldId id="2017"/>
            <p14:sldId id="2605"/>
            <p14:sldId id="2626"/>
            <p14:sldId id="1810"/>
            <p14:sldId id="2617"/>
            <p14:sldId id="2018"/>
          </p14:sldIdLst>
        </p14:section>
        <p14:section name="Labs" id="{25645DC8-066F-4C43-BDD0-3C9D7C91432E}">
          <p14:sldIdLst>
            <p14:sldId id="1800"/>
            <p14:sldId id="1801"/>
            <p14:sldId id="1786"/>
          </p14:sldIdLst>
        </p14:section>
        <p14:section name="Template Slides" id="{A9D42DBF-746A-40C1-84EE-C8B01B3FCBA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3C3C41"/>
    <a:srgbClr val="4BCBEE"/>
    <a:srgbClr val="1392B4"/>
    <a:srgbClr val="0B556A"/>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2D11BB-4685-4C39-84E0-DDB127687155}" v="2" dt="2021-09-14T18:47:11.3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73688" autoAdjust="0"/>
  </p:normalViewPr>
  <p:slideViewPr>
    <p:cSldViewPr snapToGrid="0">
      <p:cViewPr varScale="1">
        <p:scale>
          <a:sx n="84" d="100"/>
          <a:sy n="84" d="100"/>
        </p:scale>
        <p:origin x="1416" y="8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9/14/2021 1:29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9/14/2021 1:28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nam06.safelinks.protection.outlook.com/?url=https%3A%2F%2Faka.ms%2FMSDE-IG&amp;data=04%7C01%7Cbneeb%40microsoft.com%7C98dc4cac868544a62cef08d8fa277ff7%7C72f988bf86f141af91ab2d7cd011db47%7C1%7C0%7C637534394846266976%7CUnknown%7CTWFpbGZsb3d8eyJWIjoiMC4wLjAwMDAiLCJQIjoiV2luMzIiLCJBTiI6Ik1haWwiLCJXVCI6Mn0%3D%7C1000&amp;sdata=2tyVmdyrvVuJB3seHZ42yrsM3dZwnqgoCpt9xrPgBnY%3D&amp;reserved=0"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nam06.safelinks.protection.outlook.com/?url=https%3A%2F%2Faka.ms%2FMSDO-IG&amp;data=04%7C01%7Cbneeb%40microsoft.com%7C98dc4cac868544a62cef08d8fa277ff7%7C72f988bf86f141af91ab2d7cd011db47%7C1%7C0%7C637534394846276968%7CUnknown%7CTWFpbGZsb3d8eyJWIjoiMC4wLjAwMDAiLCJQIjoiV2luMzIiLCJBTiI6Ik1haWwiLCJXVCI6Mn0%3D%7C1000&amp;sdata=Hka3A5FvD5svw7R%2FC5lBUIFn2iGefgl3wIjTakMRvWQ%3D&amp;reserved=0"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nam06.safelinks.protection.outlook.com/?url=https%3A%2F%2Faka.ms%2FMSDefenderforIdentity-IG&amp;data=04%7C01%7Cbneeb%40microsoft.com%7C98dc4cac868544a62cef08d8fa277ff7%7C72f988bf86f141af91ab2d7cd011db47%7C1%7C0%7C637534394846286964%7CUnknown%7CTWFpbGZsb3d8eyJWIjoiMC4wLjAwMDAiLCJQIjoiV2luMzIiLCJBTiI6Ik1haWwiLCJXVCI6Mn0%3D%7C1000&amp;sdata=73lyW%2BabuVbr402L5OZYLV%2B%2F8fvXwa4jV4yd%2FGZMTkQ%3D&amp;reserved=0"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nam06.safelinks.protection.outlook.com/?url=https%3A%2F%2Faka.ms%2FDetectThreats-ManageAlerts-MCAS_InteractiveGuide&amp;data=04%7C01%7Cbneeb%40microsoft.com%7C98dc4cac868544a62cef08d8fa277ff7%7C72f988bf86f141af91ab2d7cd011db47%7C1%7C0%7C637534394846246989%7CUnknown%7CTWFpbGZsb3d8eyJWIjoiMC4wLjAwMDAiLCJQIjoiV2luMzIiLCJBTiI6Ik1haWwiLCJXVCI6Mn0%3D%7C1000&amp;sdata=GqrhBkLnSYIeroyzd3KIRPm5U0oll7fqI8HDbxI%2FMl0%3D&amp;reserved=0"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ka.ms/M365Defender-InteractiveGuid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dirty="0"/>
          </a:p>
          <a:p>
            <a:r>
              <a:rPr lang="en-US" b="1" dirty="0"/>
              <a:t>Microsoft Threat Protection – Incident management</a:t>
            </a:r>
          </a:p>
          <a:p>
            <a:r>
              <a:rPr lang="en-US" dirty="0"/>
              <a:t>https://www.microsoft.com/en-us/videoplayer/embed/RE4Bzwz?</a:t>
            </a:r>
          </a:p>
          <a:p>
            <a:r>
              <a:rPr lang="en-US" dirty="0"/>
              <a:t>(4 minutes)</a:t>
            </a:r>
          </a:p>
          <a:p>
            <a:endParaRPr lang="en-US" dirty="0"/>
          </a:p>
          <a:p>
            <a:r>
              <a:rPr lang="en-US" dirty="0"/>
              <a:t>You can use the Attack simulators to generate Incidents for demonstration purposes.</a:t>
            </a:r>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977471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Attack simulators to generate Incidents for demonstration purposes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sz="900" dirty="0"/>
          </a:p>
          <a:p>
            <a:r>
              <a:rPr lang="en-US" sz="900" b="1" dirty="0"/>
              <a:t>Microsoft Defender for Endpoint: Using the new alert experience</a:t>
            </a:r>
          </a:p>
          <a:p>
            <a:r>
              <a:rPr lang="en-US" sz="900" dirty="0"/>
              <a:t>https://www.microsoft.com/en-us/videoplayer/embed/RE4yiO5?rel=0&amp;postJsllMsg=true</a:t>
            </a:r>
          </a:p>
          <a:p>
            <a:r>
              <a:rPr lang="en-US" sz="900" dirty="0"/>
              <a:t>(3 minutes)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043068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668226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Attack simulators to generate Incidents for demonstration purposes</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8322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endParaRPr lang="en-US" sz="900" dirty="0"/>
          </a:p>
          <a:p>
            <a:r>
              <a:rPr lang="en-US" sz="900" b="1" dirty="0"/>
              <a:t>Microsoft Defender for Endpoint: Advanced hunting</a:t>
            </a:r>
          </a:p>
          <a:p>
            <a:r>
              <a:rPr lang="en-US" sz="900" dirty="0"/>
              <a:t>https://www.microsoft.com/en-us/videoplayer/embed/RE4bGqo?rel=0&amp;postJsllMsg=true</a:t>
            </a:r>
          </a:p>
          <a:p>
            <a:r>
              <a:rPr lang="en-US" sz="900" dirty="0"/>
              <a:t>(4:47 minutes)</a:t>
            </a:r>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7520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Supporting videos for instructor or student use:</a:t>
            </a:r>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dirty="0">
                <a:solidFill>
                  <a:schemeClr val="tx1"/>
                </a:solidFill>
                <a:effectLst/>
                <a:latin typeface="Segoe UI Light" pitchFamily="34" charset="0"/>
                <a:ea typeface="+mn-ea"/>
                <a:cs typeface="+mn-cs"/>
              </a:rPr>
              <a:t>Video: Advanced Hunting Microsoft Defender</a:t>
            </a:r>
          </a:p>
          <a:p>
            <a:r>
              <a:rPr lang="en-US" sz="900" dirty="0"/>
              <a:t>https://www.microsoft.com/en-us/videoplayer/embed/RE4COn3?postJsllMsg=true</a:t>
            </a:r>
          </a:p>
          <a:p>
            <a:r>
              <a:rPr lang="en-US" sz="900" dirty="0"/>
              <a:t>(5 minutes)</a:t>
            </a:r>
          </a:p>
          <a:p>
            <a:endParaRPr lang="en-US" sz="900" dirty="0"/>
          </a:p>
          <a:p>
            <a:r>
              <a:rPr lang="en-US" sz="900" b="1" dirty="0"/>
              <a:t>Microsoft Defender for Endpoint: Advanced hunting</a:t>
            </a:r>
          </a:p>
          <a:p>
            <a:r>
              <a:rPr lang="en-US" sz="900" dirty="0"/>
              <a:t>https://www.microsoft.com/en-us/videoplayer/embed/RE4bGqo?rel=0&amp;postJsllMsg=true</a:t>
            </a:r>
          </a:p>
          <a:p>
            <a:r>
              <a:rPr lang="en-US" sz="900" dirty="0"/>
              <a:t>(4:47 minutes)</a:t>
            </a:r>
          </a:p>
          <a:p>
            <a:endParaRPr lang="en-US" sz="900"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i="0" u="none" strike="noStrike" kern="1200" dirty="0">
                <a:solidFill>
                  <a:schemeClr val="tx1"/>
                </a:solidFill>
                <a:effectLst/>
                <a:latin typeface="Segoe UI Light" pitchFamily="34" charset="0"/>
                <a:ea typeface="+mn-ea"/>
                <a:cs typeface="+mn-cs"/>
              </a:rPr>
              <a:t>Interactive Guide: Investigate and remediate threats with Microsoft Defender for Endpoint</a:t>
            </a:r>
            <a:endParaRPr lang="en-US" dirty="0"/>
          </a:p>
          <a:p>
            <a:r>
              <a:rPr lang="en-US" sz="1800" u="sng" dirty="0">
                <a:solidFill>
                  <a:srgbClr val="0563C1"/>
                </a:solidFill>
                <a:effectLst/>
                <a:latin typeface="Calibri" panose="020F0502020204030204" pitchFamily="34" charset="0"/>
                <a:ea typeface="Times New Roman" panose="02020603050405020304" pitchFamily="18" charset="0"/>
                <a:hlinkClick r:id="rId3"/>
              </a:rPr>
              <a:t>https://aka.ms/MSDE-IG</a:t>
            </a:r>
            <a:endParaRPr lang="en-US" sz="1800" u="sng" dirty="0">
              <a:solidFill>
                <a:srgbClr val="0563C1"/>
              </a:solidFill>
              <a:effectLst/>
              <a:latin typeface="Calibri" panose="020F0502020204030204" pitchFamily="34" charset="0"/>
              <a:ea typeface="Times New Roman" panose="02020603050405020304" pitchFamily="18" charset="0"/>
            </a:endParaRPr>
          </a:p>
          <a:p>
            <a:r>
              <a:rPr lang="en-US" sz="1800" u="sng" dirty="0">
                <a:solidFill>
                  <a:srgbClr val="0563C1"/>
                </a:solidFill>
                <a:effectLst/>
                <a:latin typeface="Calibri" panose="020F0502020204030204" pitchFamily="34" charset="0"/>
              </a:rPr>
              <a:t>(17 minutes)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7884379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700" b="0" dirty="0"/>
              <a:t>Supporting videos for instructor or student use:</a:t>
            </a:r>
          </a:p>
          <a:p>
            <a:endParaRPr lang="en-US" sz="800" dirty="0"/>
          </a:p>
          <a:p>
            <a:r>
              <a:rPr lang="en-US" sz="800" b="1" dirty="0"/>
              <a:t>Microsoft Defender for Endpoint: Microsoft Threat Experts</a:t>
            </a:r>
          </a:p>
          <a:p>
            <a:r>
              <a:rPr lang="en-US" sz="800" dirty="0"/>
              <a:t>https://www.microsoft.com/en-us/videoplayer/embed/RE4qZ0B?rel=0&amp;postJsllMsg=true</a:t>
            </a:r>
          </a:p>
          <a:p>
            <a:r>
              <a:rPr lang="en-US" sz="800" dirty="0"/>
              <a:t>(3:42 minutes)</a:t>
            </a:r>
            <a:endParaRPr lang="en-US" sz="800" b="1" dirty="0"/>
          </a:p>
          <a:p>
            <a:endParaRPr lang="en-US" dirty="0"/>
          </a:p>
          <a:p>
            <a:r>
              <a:rPr lang="en-US" b="1" dirty="0"/>
              <a:t>Instructor demonstration: </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rPr>
              <a:t>Manage Incidents</a:t>
            </a:r>
            <a:endParaRPr lang="en-US" dirty="0">
              <a:latin typeface="Segoe UI" panose="020B0502040204020203" pitchFamily="34" charset="0"/>
              <a:cs typeface="Segoe UI" panose="020B0502040204020203" pitchFamily="34" charset="0"/>
            </a:endParaRPr>
          </a:p>
          <a:p>
            <a:pPr marL="342900" indent="-342900">
              <a:spcAft>
                <a:spcPts val="600"/>
              </a:spcAft>
              <a:buFont typeface="Arial" panose="020B0604020202020204" pitchFamily="34" charset="0"/>
              <a:buChar char="•"/>
            </a:pPr>
            <a:r>
              <a:rPr lang="en-US" dirty="0">
                <a:latin typeface="Segoe UI" panose="020B0502040204020203" pitchFamily="34" charset="0"/>
              </a:rPr>
              <a:t>Review an Alert</a:t>
            </a:r>
          </a:p>
          <a:p>
            <a:pPr marL="342900" indent="-342900">
              <a:spcAft>
                <a:spcPts val="600"/>
              </a:spcAft>
              <a:buFont typeface="Arial" panose="020B0604020202020204" pitchFamily="34" charset="0"/>
              <a:buChar char="•"/>
            </a:pPr>
            <a:r>
              <a:rPr lang="en-US" dirty="0">
                <a:latin typeface="Segoe UI" panose="020B0502040204020203" pitchFamily="34" charset="0"/>
              </a:rPr>
              <a:t>Review the Action Center</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673767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47001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893430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742979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recorded demo is provided to give learners a sense of Microsoft Defender for Office 365.</a:t>
            </a:r>
          </a:p>
          <a:p>
            <a:endParaRPr lang="en-US" dirty="0"/>
          </a:p>
          <a:p>
            <a:r>
              <a:rPr lang="en-US" dirty="0"/>
              <a:t>Follow the annotations and advice for where to click.</a:t>
            </a:r>
          </a:p>
          <a:p>
            <a:endParaRPr lang="en-US" dirty="0"/>
          </a:p>
          <a:p>
            <a:r>
              <a:rPr lang="en-US" dirty="0"/>
              <a:t>Time required: </a:t>
            </a:r>
            <a:r>
              <a:rPr lang="en-US" u="sng" dirty="0"/>
              <a:t>28 minutes</a:t>
            </a:r>
          </a:p>
          <a:p>
            <a:r>
              <a:rPr lang="en-US" dirty="0"/>
              <a:t>  </a:t>
            </a:r>
          </a:p>
          <a:p>
            <a:pPr marL="0" marR="0" lvl="0" indent="0">
              <a:spcBef>
                <a:spcPts val="0"/>
              </a:spcBef>
              <a:spcAft>
                <a:spcPts val="0"/>
              </a:spcAft>
              <a:buFont typeface="Symbol" panose="05050102010706020507" pitchFamily="18" charset="2"/>
              <a:buNone/>
            </a:pPr>
            <a:r>
              <a:rPr lang="en-US" b="1" dirty="0"/>
              <a:t>Guided demo link: </a:t>
            </a:r>
            <a:r>
              <a:rPr lang="en-US" sz="1800" u="sng" dirty="0">
                <a:solidFill>
                  <a:srgbClr val="0563C1"/>
                </a:solidFill>
                <a:effectLst/>
                <a:latin typeface="Calibri" panose="020F0502020204030204" pitchFamily="34" charset="0"/>
                <a:ea typeface="Times New Roman" panose="02020603050405020304" pitchFamily="18" charset="0"/>
                <a:hlinkClick r:id="rId3"/>
              </a:rPr>
              <a:t>https://aka.ms/MSDO-IG</a:t>
            </a:r>
            <a:endParaRPr lang="en-US" sz="1800" dirty="0">
              <a:effectLst/>
              <a:latin typeface="Calibri" panose="020F0502020204030204" pitchFamily="34" charset="0"/>
              <a:ea typeface="Calibri" panose="020F0502020204030204" pitchFamily="34" charset="0"/>
            </a:endParaRPr>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06619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Create Environment</a:t>
            </a:r>
          </a:p>
          <a:p>
            <a:pPr marL="342900" indent="-342900">
              <a:spcAft>
                <a:spcPts val="600"/>
              </a:spcAft>
              <a:buFont typeface="Arial" panose="020B0604020202020204" pitchFamily="34" charset="0"/>
              <a:buChar char="•"/>
            </a:pPr>
            <a:r>
              <a:rPr lang="en-US" dirty="0">
                <a:latin typeface="Segoe UI" panose="020B0502040204020203" pitchFamily="34" charset="0"/>
              </a:rPr>
              <a:t>Device Onboarding</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Device Groups</a:t>
            </a:r>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Add a </a:t>
            </a:r>
            <a:r>
              <a:rPr lang="en-US" dirty="0">
                <a:latin typeface="Segoe UI" panose="020B0502040204020203" pitchFamily="34" charset="0"/>
              </a:rPr>
              <a:t>Role</a:t>
            </a:r>
            <a:endParaRPr lang="en-US" dirty="0">
              <a:latin typeface="Segoe UI" panose="020B0502040204020203" pitchFamily="34" charset="0"/>
              <a:cs typeface="Segoe UI" panose="020B0502040204020203" pitchFamily="34" charset="0"/>
            </a:endParaRPr>
          </a:p>
          <a:p>
            <a:br>
              <a:rPr lang="en-US" dirty="0"/>
            </a:br>
            <a:endParaRPr lang="en-US" dirty="0"/>
          </a:p>
          <a:p>
            <a:pPr algn="ct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242590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86560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recorded demo is provided to give learners a sense of Microsoft Defender for Identity.</a:t>
            </a:r>
          </a:p>
          <a:p>
            <a:endParaRPr lang="en-US" dirty="0"/>
          </a:p>
          <a:p>
            <a:r>
              <a:rPr lang="en-US" dirty="0"/>
              <a:t>Follow the annotations and advice for where to click.</a:t>
            </a:r>
          </a:p>
          <a:p>
            <a:endParaRPr lang="en-US" dirty="0"/>
          </a:p>
          <a:p>
            <a:r>
              <a:rPr lang="en-US" dirty="0"/>
              <a:t>Time required: </a:t>
            </a:r>
            <a:r>
              <a:rPr lang="en-US" u="sng" dirty="0"/>
              <a:t>30 minutes</a:t>
            </a:r>
          </a:p>
          <a:p>
            <a:r>
              <a:rPr lang="en-US" dirty="0"/>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Guided demo link: </a:t>
            </a:r>
            <a:r>
              <a:rPr lang="en-US" sz="1800" u="sng" dirty="0">
                <a:solidFill>
                  <a:srgbClr val="0563C1"/>
                </a:solidFill>
                <a:effectLst/>
                <a:latin typeface="Calibri" panose="020F0502020204030204" pitchFamily="34" charset="0"/>
                <a:ea typeface="Times New Roman" panose="02020603050405020304" pitchFamily="18" charset="0"/>
                <a:hlinkClick r:id="rId3"/>
              </a:rPr>
              <a:t>https://aka.ms/MSDefenderforIdentity-IG</a:t>
            </a:r>
            <a:endParaRPr lang="en-US" sz="2000" b="0" kern="1200" dirty="0">
              <a:solidFill>
                <a:schemeClr val="tx1"/>
              </a:solidFill>
              <a:effectLst/>
              <a:latin typeface="Segoe UI Light" pitchFamily="34" charset="0"/>
              <a:ea typeface="+mn-ea"/>
              <a:cs typeface="+mn-cs"/>
            </a:endParaRPr>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206619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t>Supporting videos for instructor or student use: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Interactive guide: Investigate and respond to attacks with Microsoft Defender for Identity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https://mslearn.cloudguides.com/guides/Investigate%20and%20respond%20to%20attacks%20with%20Microsoft%20Defender%20for%20Identity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(14 minutes)</a:t>
            </a:r>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659823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00832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917986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185507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latin typeface="Segoe UI" panose="020B0502040204020203" pitchFamily="34" charset="0"/>
                <a:cs typeface="Segoe UI" panose="020B0502040204020203" pitchFamily="34" charset="0"/>
              </a:rPr>
              <a:t>- Azure AD Identity Protection</a:t>
            </a:r>
          </a:p>
          <a:p>
            <a:br>
              <a:rPr lang="en-US" dirty="0"/>
            </a:br>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76866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712615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820311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57605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Resources for instructors to use at their discretion: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Microsoft Cloud App Security – comprehensive demo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https://www.microsoft.com/en-us/videoplayer/embed/RE4CMYG?postJsllMsg=true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Follow the annotations and blinking circle for where to click.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Time required: </a:t>
            </a:r>
            <a:r>
              <a:rPr lang="en-US" u="sng" dirty="0"/>
              <a:t>26 minutes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9463567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614327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recorded demo is provided to give learners a sense of how Microsoft Cloud App Security identifies and investigates risks.</a:t>
            </a:r>
          </a:p>
          <a:p>
            <a:endParaRPr lang="en-US" dirty="0"/>
          </a:p>
          <a:p>
            <a:r>
              <a:rPr lang="en-US" dirty="0"/>
              <a:t>Follow the annotations and advice for where to click.</a:t>
            </a:r>
          </a:p>
          <a:p>
            <a:endParaRPr lang="en-US" dirty="0"/>
          </a:p>
          <a:p>
            <a:r>
              <a:rPr lang="en-US" dirty="0"/>
              <a:t>Time required: </a:t>
            </a:r>
            <a:r>
              <a:rPr lang="en-US" u="sng" dirty="0"/>
              <a:t>11 minutes</a:t>
            </a:r>
          </a:p>
          <a:p>
            <a:r>
              <a:rPr lang="en-US" dirty="0"/>
              <a:t>  </a:t>
            </a:r>
          </a:p>
          <a:p>
            <a:pPr marL="342900" marR="0" lvl="0" indent="-342900">
              <a:spcBef>
                <a:spcPts val="0"/>
              </a:spcBef>
              <a:spcAft>
                <a:spcPts val="0"/>
              </a:spcAft>
              <a:buFont typeface="Symbol" panose="05050102010706020507" pitchFamily="18" charset="2"/>
              <a:buChar char=""/>
            </a:pPr>
            <a:r>
              <a:rPr lang="en-US" b="1" dirty="0"/>
              <a:t>Guided demo link: </a:t>
            </a:r>
            <a:r>
              <a:rPr lang="en-US" sz="1800" u="sng" dirty="0">
                <a:solidFill>
                  <a:srgbClr val="000000"/>
                </a:solidFill>
                <a:effectLst/>
                <a:latin typeface="Calibri" panose="020F0502020204030204" pitchFamily="34" charset="0"/>
                <a:ea typeface="Times New Roman" panose="02020603050405020304" pitchFamily="18" charset="0"/>
                <a:hlinkClick r:id="rId3"/>
              </a:rPr>
              <a:t>https://aka.ms/DetectThreats-ManageAlerts-MCAS_InteractiveGuide</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2000" b="0" kern="1200" dirty="0">
              <a:solidFill>
                <a:schemeClr val="tx1"/>
              </a:solidFill>
              <a:effectLst/>
              <a:latin typeface="Segoe UI Light" pitchFamily="34" charset="0"/>
              <a:ea typeface="+mn-ea"/>
              <a:cs typeface="+mn-cs"/>
            </a:endParaRPr>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066191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34068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2115265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demonstration:</a:t>
            </a:r>
          </a:p>
          <a:p>
            <a:endParaRPr lang="en-US" dirty="0"/>
          </a:p>
          <a:p>
            <a:pPr marL="342900" indent="-342900">
              <a:spcAft>
                <a:spcPts val="600"/>
              </a:spcAft>
              <a:buFont typeface="Arial" panose="020B0604020202020204" pitchFamily="34" charset="0"/>
              <a:buChar char="•"/>
            </a:pPr>
            <a:r>
              <a:rPr lang="en-US" dirty="0">
                <a:latin typeface="Segoe UI" panose="020B0502040204020203" pitchFamily="34" charset="0"/>
                <a:cs typeface="Segoe UI" panose="020B0502040204020203" pitchFamily="34" charset="0"/>
              </a:rPr>
              <a:t>DLP in Compliance admin center</a:t>
            </a:r>
          </a:p>
          <a:p>
            <a:pPr marL="342900" indent="-342900">
              <a:spcAft>
                <a:spcPts val="600"/>
              </a:spcAft>
              <a:buFont typeface="Arial" panose="020B0604020202020204" pitchFamily="34" charset="0"/>
              <a:buChar char="•"/>
            </a:pPr>
            <a:r>
              <a:rPr lang="en-US" dirty="0">
                <a:latin typeface="Segoe UI" panose="020B0502040204020203" pitchFamily="34" charset="0"/>
              </a:rPr>
              <a:t>DLP in Cloud App Security</a:t>
            </a:r>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98631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15027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666927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94675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6E6E6"/>
                </a:solidFill>
                <a:effectLst/>
                <a:latin typeface="Segoe UI" panose="020B0502040204020203" pitchFamily="34" charset="0"/>
              </a:rPr>
              <a:t>Identifying and resolving internal risk activities and compliance issues with insider risk management in Microsoft 365 uses the workflow in this slide:</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994675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811484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recorded demo is provided to give learners experience with Insider Risk Management.</a:t>
            </a:r>
          </a:p>
          <a:p>
            <a:endParaRPr lang="en-US" dirty="0"/>
          </a:p>
          <a:p>
            <a:r>
              <a:rPr lang="en-US" dirty="0"/>
              <a:t>Follow the annotations and advice for where to click.</a:t>
            </a:r>
          </a:p>
          <a:p>
            <a:endParaRPr lang="en-US" dirty="0"/>
          </a:p>
          <a:p>
            <a:r>
              <a:rPr lang="en-US" dirty="0"/>
              <a:t>Time required: </a:t>
            </a:r>
            <a:r>
              <a:rPr lang="en-US" u="sng" dirty="0"/>
              <a:t>17 minutes</a:t>
            </a:r>
          </a:p>
          <a:p>
            <a:r>
              <a:rPr lang="en-US" dirty="0"/>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Guided demo link: </a:t>
            </a:r>
            <a:r>
              <a:rPr lang="en-US" sz="2000" b="0" kern="1200" dirty="0">
                <a:solidFill>
                  <a:schemeClr val="tx1"/>
                </a:solidFill>
                <a:effectLst/>
                <a:latin typeface="Segoe UI Light" pitchFamily="34" charset="0"/>
                <a:ea typeface="+mn-ea"/>
                <a:cs typeface="+mn-cs"/>
              </a:rPr>
              <a:t>https://mslearn.cloudguides.com/guides/Minimize%20internal%20risks%20with%20insider%20risk%20management%20in%20Microsoft%20365</a:t>
            </a:r>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2066191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114828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55488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061292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recorded demo is provided to give learners a sense of Microsoft 365 Defender.</a:t>
            </a:r>
          </a:p>
          <a:p>
            <a:endParaRPr lang="en-US" dirty="0"/>
          </a:p>
          <a:p>
            <a:r>
              <a:rPr lang="en-US" dirty="0"/>
              <a:t>Follow the annotations and advice for where to click.</a:t>
            </a:r>
          </a:p>
          <a:p>
            <a:endParaRPr lang="en-US" dirty="0"/>
          </a:p>
          <a:p>
            <a:r>
              <a:rPr lang="en-US" dirty="0"/>
              <a:t>Time required: </a:t>
            </a:r>
            <a:r>
              <a:rPr lang="en-US" u="sng" dirty="0"/>
              <a:t>19 minutes</a:t>
            </a:r>
          </a:p>
          <a:p>
            <a:r>
              <a:rPr lang="en-US" dirty="0"/>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Guided demo link: </a:t>
            </a:r>
            <a:r>
              <a:rPr lang="en-US" sz="1800" u="sng" dirty="0">
                <a:solidFill>
                  <a:srgbClr val="0563C1"/>
                </a:solidFill>
                <a:effectLst/>
                <a:latin typeface="Calibri" panose="020F0502020204030204" pitchFamily="34" charset="0"/>
                <a:ea typeface="Times New Roman" panose="02020603050405020304" pitchFamily="18" charset="0"/>
                <a:hlinkClick r:id="rId3"/>
              </a:rPr>
              <a:t>https://aka.ms/M365Defender-InteractiveGuide</a:t>
            </a:r>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06619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69164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9/14/2021 1:28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066699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7839081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6642616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3728597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928455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3366983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6551750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6743838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27105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27656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8820502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05104257"/>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55796653"/>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4010846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2691914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1927840"/>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4567977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8843010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3879107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8804526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图片 2" descr="图形用户界面&#10;&#10;中度可信度描述已自动生成">
            <a:extLst>
              <a:ext uri="{FF2B5EF4-FFF2-40B4-BE49-F238E27FC236}">
                <a16:creationId xmlns:a16="http://schemas.microsoft.com/office/drawing/2014/main" id="{3F4E0652-F29D-4D03-92C7-CD759431CD3F}"/>
              </a:ext>
            </a:extLst>
          </p:cNvPr>
          <p:cNvPicPr>
            <a:picLocks noChangeAspect="1"/>
          </p:cNvPicPr>
          <p:nvPr userDrawn="1"/>
        </p:nvPicPr>
        <p:blipFill>
          <a:blip r:embed="rId2"/>
          <a:stretch>
            <a:fillRect/>
          </a:stretch>
        </p:blipFill>
        <p:spPr>
          <a:xfrm>
            <a:off x="136886" y="159399"/>
            <a:ext cx="2887745" cy="872047"/>
          </a:xfrm>
          <a:prstGeom prst="rect">
            <a:avLst/>
          </a:prstGeom>
        </p:spPr>
      </p:pic>
    </p:spTree>
    <p:extLst>
      <p:ext uri="{BB962C8B-B14F-4D97-AF65-F5344CB8AC3E}">
        <p14:creationId xmlns:p14="http://schemas.microsoft.com/office/powerpoint/2010/main" val="157207275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D690D0B-5752-4A81-A504-518009FA8BAD}"/>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a:t>Microsoft Security Template</a:t>
            </a:r>
          </a:p>
        </p:txBody>
      </p:sp>
      <p:sp>
        <p:nvSpPr>
          <p:cNvPr id="7" name="Text Placeholder 10">
            <a:extLst>
              <a:ext uri="{FF2B5EF4-FFF2-40B4-BE49-F238E27FC236}">
                <a16:creationId xmlns:a16="http://schemas.microsoft.com/office/drawing/2014/main" id="{C1F99F02-3E51-4546-89C5-C025F79062ED}"/>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E885CF53-6B67-4503-A002-E69F5FDBAC76}"/>
              </a:ext>
            </a:extLst>
          </p:cNvPr>
          <p:cNvPicPr>
            <a:picLocks noChangeAspect="1"/>
          </p:cNvPicPr>
          <p:nvPr userDrawn="1"/>
        </p:nvPicPr>
        <p:blipFill>
          <a:blip r:embed="rId2"/>
          <a:stretch>
            <a:fillRect/>
          </a:stretch>
        </p:blipFill>
        <p:spPr>
          <a:xfrm>
            <a:off x="136886" y="159692"/>
            <a:ext cx="2887745" cy="872047"/>
          </a:xfrm>
          <a:prstGeom prst="rect">
            <a:avLst/>
          </a:prstGeom>
        </p:spPr>
      </p:pic>
      <p:sp>
        <p:nvSpPr>
          <p:cNvPr id="2" name="Footer Placeholder 1">
            <a:extLst>
              <a:ext uri="{FF2B5EF4-FFF2-40B4-BE49-F238E27FC236}">
                <a16:creationId xmlns:a16="http://schemas.microsoft.com/office/drawing/2014/main" id="{ED1526DA-F698-4C79-82C4-50603392FE7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84818F4-A7C9-42A2-B646-A2E7FBFC2C6A}"/>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t>Microsoft Security title</a:t>
            </a:r>
          </a:p>
        </p:txBody>
      </p:sp>
      <p:sp>
        <p:nvSpPr>
          <p:cNvPr id="11" name="Text Placeholder 10">
            <a:extLst>
              <a:ext uri="{FF2B5EF4-FFF2-40B4-BE49-F238E27FC236}">
                <a16:creationId xmlns:a16="http://schemas.microsoft.com/office/drawing/2014/main" id="{87510E4F-289E-4FA9-AD79-BA5DADB744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lady sitting in a small meeting room near a bright window and checking her mobile phone">
            <a:extLst>
              <a:ext uri="{FF2B5EF4-FFF2-40B4-BE49-F238E27FC236}">
                <a16:creationId xmlns:a16="http://schemas.microsoft.com/office/drawing/2014/main" id="{99C23679-9C30-4932-A05B-FD651CCC7A80}"/>
              </a:ext>
            </a:extLst>
          </p:cNvPr>
          <p:cNvPicPr>
            <a:picLocks noChangeAspect="1"/>
          </p:cNvPicPr>
          <p:nvPr userDrawn="1"/>
        </p:nvPicPr>
        <p:blipFill rotWithShape="1">
          <a:blip r:embed="rId2"/>
          <a:srcRect l="11331" t="20779" r="42782" b="62"/>
          <a:stretch/>
        </p:blipFill>
        <p:spPr>
          <a:xfrm>
            <a:off x="6228994" y="0"/>
            <a:ext cx="5963006" cy="6858000"/>
          </a:xfrm>
          <a:prstGeom prst="rect">
            <a:avLst/>
          </a:prstGeom>
        </p:spPr>
      </p:pic>
      <p:pic>
        <p:nvPicPr>
          <p:cNvPr id="14" name="Picture 13" descr="Microsoft Security logo">
            <a:extLst>
              <a:ext uri="{FF2B5EF4-FFF2-40B4-BE49-F238E27FC236}">
                <a16:creationId xmlns:a16="http://schemas.microsoft.com/office/drawing/2014/main" id="{5FF57214-4BCC-49E8-BFB3-908E55D976F8}"/>
              </a:ext>
            </a:extLst>
          </p:cNvPr>
          <p:cNvPicPr>
            <a:picLocks noChangeAspect="1"/>
          </p:cNvPicPr>
          <p:nvPr userDrawn="1"/>
        </p:nvPicPr>
        <p:blipFill>
          <a:blip r:embed="rId3"/>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E65B7A17-F09E-4A0C-9624-2514DF0E38D8}"/>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lvl="0">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rgbClr val="243A5E"/>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a:prstGeom prst="rect">
            <a:avLst/>
          </a:prstGeo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27306FE-65C4-4996-9BE1-427D486B04D9}"/>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Security title</a:t>
            </a:r>
          </a:p>
        </p:txBody>
      </p:sp>
      <p:sp>
        <p:nvSpPr>
          <p:cNvPr id="10" name="Text Placeholder 10">
            <a:extLst>
              <a:ext uri="{FF2B5EF4-FFF2-40B4-BE49-F238E27FC236}">
                <a16:creationId xmlns:a16="http://schemas.microsoft.com/office/drawing/2014/main" id="{01349437-0279-453A-A717-E16EDF7FE0AC}"/>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2" name="Picture 11" descr="Microsoft Security logo">
            <a:extLst>
              <a:ext uri="{FF2B5EF4-FFF2-40B4-BE49-F238E27FC236}">
                <a16:creationId xmlns:a16="http://schemas.microsoft.com/office/drawing/2014/main" id="{2A19D2AA-7E5B-4048-BD8D-8DB4E21BF499}"/>
              </a:ext>
            </a:extLst>
          </p:cNvPr>
          <p:cNvPicPr>
            <a:picLocks noChangeAspect="1"/>
          </p:cNvPicPr>
          <p:nvPr userDrawn="1"/>
        </p:nvPicPr>
        <p:blipFill>
          <a:blip r:embed="rId2"/>
          <a:stretch>
            <a:fillRect/>
          </a:stretch>
        </p:blipFill>
        <p:spPr>
          <a:xfrm>
            <a:off x="136886" y="159692"/>
            <a:ext cx="2887745" cy="871754"/>
          </a:xfrm>
          <a:prstGeom prst="rect">
            <a:avLst/>
          </a:prstGeom>
        </p:spPr>
      </p:pic>
      <p:sp>
        <p:nvSpPr>
          <p:cNvPr id="13" name="Oval 12">
            <a:extLst>
              <a:ext uri="{FF2B5EF4-FFF2-40B4-BE49-F238E27FC236}">
                <a16:creationId xmlns:a16="http://schemas.microsoft.com/office/drawing/2014/main" id="{4FCA5182-8101-4EA8-A802-3C05EAA207AF}"/>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A senior guy standing in front of a monitor and a laptop in his office room">
            <a:extLst>
              <a:ext uri="{FF2B5EF4-FFF2-40B4-BE49-F238E27FC236}">
                <a16:creationId xmlns:a16="http://schemas.microsoft.com/office/drawing/2014/main" id="{F7BF130F-7E0E-447C-BDA0-95FFE6281918}"/>
              </a:ext>
            </a:extLst>
          </p:cNvPr>
          <p:cNvPicPr>
            <a:picLocks noChangeAspect="1"/>
          </p:cNvPicPr>
          <p:nvPr userDrawn="1"/>
        </p:nvPicPr>
        <p:blipFill rotWithShape="1">
          <a:blip r:embed="rId3"/>
          <a:srcRect l="39671" t="23669" r="21132" b="17417"/>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2" name="Footer Placeholder 1">
            <a:extLst>
              <a:ext uri="{FF2B5EF4-FFF2-40B4-BE49-F238E27FC236}">
                <a16:creationId xmlns:a16="http://schemas.microsoft.com/office/drawing/2014/main" id="{9A5CFF19-B82A-44BC-B23B-B843CC3B18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a:xfrm>
            <a:off x="418643" y="440494"/>
            <a:ext cx="11341268" cy="680196"/>
          </a:xfrm>
          <a:prstGeom prst="rect">
            <a:avLst/>
          </a:prstGeom>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900970"/>
          </a:xfrm>
          <a:prstGeom prst="rect">
            <a:avLst/>
          </a:prstGeom>
        </p:spPr>
        <p:txBody>
          <a:bodyPr lIns="0" tIns="9144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1228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D3B5B8C-7294-44EF-AF9F-0A3D34A90417}"/>
              </a:ext>
            </a:extLst>
          </p:cNvPr>
          <p:cNvSpPr>
            <a:spLocks noGrp="1"/>
          </p:cNvSpPr>
          <p:nvPr>
            <p:ph type="title"/>
          </p:nvPr>
        </p:nvSpPr>
        <p:spPr>
          <a:xfrm>
            <a:off x="588264" y="497542"/>
            <a:ext cx="6134923"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5033252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33875" y="497542"/>
            <a:ext cx="5772906"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20237562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91">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1742823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pic>
        <p:nvPicPr>
          <p:cNvPr id="6" name="MS logo gray - EMF" descr="Microsoft 365 logo">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10"/>
            <a:ext cx="2440148" cy="902855"/>
          </a:xfrm>
          <a:prstGeom prst="rect">
            <a:avLst/>
          </a:prstGeom>
        </p:spPr>
      </p:pic>
      <p:sp>
        <p:nvSpPr>
          <p:cNvPr id="9" name="Title 1"/>
          <p:cNvSpPr>
            <a:spLocks noGrp="1"/>
          </p:cNvSpPr>
          <p:nvPr>
            <p:ph type="title"/>
          </p:nvPr>
        </p:nvSpPr>
        <p:spPr>
          <a:xfrm>
            <a:off x="584200" y="2979778"/>
            <a:ext cx="9144000" cy="553998"/>
          </a:xfrm>
          <a:noFill/>
        </p:spPr>
        <p:txBody>
          <a:bodyPr lIns="0" tIns="0" rIns="0" bIns="0" anchor="b" anchorCtr="0">
            <a:spAutoFit/>
          </a:bodyPr>
          <a:lstStyle>
            <a:lvl1pPr>
              <a:defRPr sz="3529" spc="-50" baseline="0">
                <a:solidFill>
                  <a:schemeClr val="tx1"/>
                </a:solidFill>
                <a:latin typeface="+mj-lt"/>
                <a:cs typeface="Segoe UI" panose="020B0502040204020203" pitchFamily="34" charset="0"/>
              </a:defRPr>
            </a:lvl1pPr>
          </a:lstStyle>
          <a:p>
            <a:endParaRPr lang="en-US"/>
          </a:p>
        </p:txBody>
      </p:sp>
    </p:spTree>
    <p:extLst>
      <p:ext uri="{BB962C8B-B14F-4D97-AF65-F5344CB8AC3E}">
        <p14:creationId xmlns:p14="http://schemas.microsoft.com/office/powerpoint/2010/main" val="405434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1"/>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556" indent="0">
              <a:buNone/>
              <a:defRPr sz="1600">
                <a:solidFill>
                  <a:srgbClr val="000000"/>
                </a:solidFill>
              </a:defRPr>
            </a:lvl2pPr>
            <a:lvl3pPr marL="457112" indent="0">
              <a:buNone/>
              <a:defRPr sz="1400">
                <a:solidFill>
                  <a:srgbClr val="000000"/>
                </a:solidFill>
              </a:defRPr>
            </a:lvl3pPr>
            <a:lvl4pPr marL="685668" indent="0">
              <a:buNone/>
              <a:defRPr sz="1200">
                <a:solidFill>
                  <a:srgbClr val="000000"/>
                </a:solidFill>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26908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6"/>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67978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5"/>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268039"/>
          </a:xfrm>
        </p:spPr>
        <p:txBody>
          <a:bodyPr wrap="square">
            <a:spAutoFit/>
          </a:bodyPr>
          <a:lstStyle>
            <a:lvl1pPr marL="0" indent="0">
              <a:spcBef>
                <a:spcPts val="1223"/>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39" indent="0">
              <a:buFont typeface="Wingdings" panose="05000000000000000000" pitchFamily="2" charset="2"/>
              <a:buNone/>
              <a:defRPr sz="1600" b="0">
                <a:solidFill>
                  <a:srgbClr val="000000"/>
                </a:solidFill>
              </a:defRPr>
            </a:lvl2pPr>
            <a:lvl3pPr marL="450764" indent="0">
              <a:buFont typeface="Wingdings" panose="05000000000000000000" pitchFamily="2" charset="2"/>
              <a:buNone/>
              <a:tabLst/>
              <a:defRPr sz="1400" b="0">
                <a:solidFill>
                  <a:srgbClr val="000000"/>
                </a:solidFill>
              </a:defRPr>
            </a:lvl3pPr>
            <a:lvl4pPr marL="652337" indent="0">
              <a:buFont typeface="Wingdings" panose="05000000000000000000" pitchFamily="2" charset="2"/>
              <a:buNone/>
              <a:defRPr sz="1200" b="0">
                <a:solidFill>
                  <a:srgbClr val="000000"/>
                </a:solidFill>
              </a:defRPr>
            </a:lvl4pPr>
            <a:lvl5pPr marL="853911"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51729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2"/>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50" y="1437481"/>
            <a:ext cx="5212080" cy="1268039"/>
          </a:xfrm>
        </p:spPr>
        <p:txBody>
          <a:bodyPr wrap="square">
            <a:spAutoFit/>
          </a:bodyPr>
          <a:lstStyle>
            <a:lvl1pPr marL="231730" indent="-231730">
              <a:spcBef>
                <a:spcPts val="1223"/>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6956" indent="-171417">
              <a:buFont typeface="Wingdings" panose="05000000000000000000" pitchFamily="2" charset="2"/>
              <a:buChar char=""/>
              <a:defRPr sz="1600" b="0">
                <a:solidFill>
                  <a:srgbClr val="000000"/>
                </a:solidFill>
              </a:defRPr>
            </a:lvl2pPr>
            <a:lvl3pPr marL="639640" indent="-188876">
              <a:buFont typeface="Wingdings" panose="05000000000000000000" pitchFamily="2" charset="2"/>
              <a:buChar char=""/>
              <a:tabLst/>
              <a:defRPr sz="1400" b="0">
                <a:solidFill>
                  <a:srgbClr val="000000"/>
                </a:solidFill>
              </a:defRPr>
            </a:lvl3pPr>
            <a:lvl4pPr marL="828516" indent="-176180">
              <a:buFont typeface="Wingdings" panose="05000000000000000000" pitchFamily="2" charset="2"/>
              <a:buChar char=""/>
              <a:defRPr sz="1200" b="0">
                <a:solidFill>
                  <a:srgbClr val="000000"/>
                </a:solidFill>
              </a:defRPr>
            </a:lvl4pPr>
            <a:lvl5pPr marL="1023741" indent="-169830">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5262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lstStyle>
            <a:lvl1pPr>
              <a:defRPr sz="2745">
                <a:solidFill>
                  <a:schemeClr val="tx1"/>
                </a:solidFill>
              </a:defRPr>
            </a:lvl1pPr>
          </a:lstStyle>
          <a:p>
            <a:r>
              <a:rPr lang="en-US"/>
              <a:t>Click to edit Master title style</a:t>
            </a:r>
          </a:p>
        </p:txBody>
      </p:sp>
    </p:spTree>
    <p:extLst>
      <p:ext uri="{BB962C8B-B14F-4D97-AF65-F5344CB8AC3E}">
        <p14:creationId xmlns:p14="http://schemas.microsoft.com/office/powerpoint/2010/main" val="38763054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98072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5238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438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8031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1038737"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76290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240442"/>
            <a:ext cx="8852145"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0828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7283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6518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2"/>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dirty="0"/>
              <a:t>© Microsoft Corporation 					 	 	 Microsoft 365 </a:t>
            </a:r>
          </a:p>
        </p:txBody>
      </p:sp>
    </p:spTree>
    <p:extLst>
      <p:ext uri="{BB962C8B-B14F-4D97-AF65-F5344CB8AC3E}">
        <p14:creationId xmlns:p14="http://schemas.microsoft.com/office/powerpoint/2010/main" val="14951981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9"/>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41023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AC12C25-D28F-4D77-9D05-E1C5256EC7F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solidFill>
                  <a:schemeClr val="tx1"/>
                </a:solidFill>
              </a:rPr>
              <a:t>Microsoft Security title</a:t>
            </a:r>
            <a:endParaRPr lang="en-US"/>
          </a:p>
        </p:txBody>
      </p:sp>
      <p:sp>
        <p:nvSpPr>
          <p:cNvPr id="7" name="Text Placeholder 10">
            <a:extLst>
              <a:ext uri="{FF2B5EF4-FFF2-40B4-BE49-F238E27FC236}">
                <a16:creationId xmlns:a16="http://schemas.microsoft.com/office/drawing/2014/main" id="{80EFD753-2B8E-4E66-B759-DE11524FEDB9}"/>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descr="Microsoft Security logo">
            <a:extLst>
              <a:ext uri="{FF2B5EF4-FFF2-40B4-BE49-F238E27FC236}">
                <a16:creationId xmlns:a16="http://schemas.microsoft.com/office/drawing/2014/main" id="{321B3CAE-B25B-414D-A4EE-0FE83EB9D246}"/>
              </a:ext>
            </a:extLst>
          </p:cNvPr>
          <p:cNvPicPr>
            <a:picLocks noChangeAspect="1"/>
          </p:cNvPicPr>
          <p:nvPr/>
        </p:nvPicPr>
        <p:blipFill>
          <a:blip r:embed="rId2"/>
          <a:stretch>
            <a:fillRect/>
          </a:stretch>
        </p:blipFill>
        <p:spPr>
          <a:xfrm>
            <a:off x="136886" y="159692"/>
            <a:ext cx="2887745" cy="871754"/>
          </a:xfrm>
          <a:prstGeom prst="rect">
            <a:avLst/>
          </a:prstGeom>
        </p:spPr>
      </p:pic>
      <p:sp>
        <p:nvSpPr>
          <p:cNvPr id="2" name="Footer Placeholder 1">
            <a:extLst>
              <a:ext uri="{FF2B5EF4-FFF2-40B4-BE49-F238E27FC236}">
                <a16:creationId xmlns:a16="http://schemas.microsoft.com/office/drawing/2014/main" id="{AE0D5A7F-5843-4BE3-962D-58587C875D8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46009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userDrawn="1"/>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A3434B6-4F01-4791-BC14-C82CC0A3FA1C}"/>
              </a:ext>
            </a:extLst>
          </p:cNvPr>
          <p:cNvSpPr>
            <a:spLocks noGrp="1"/>
          </p:cNvSpPr>
          <p:nvPr>
            <p:ph type="title" hasCustomPrompt="1"/>
          </p:nvPr>
        </p:nvSpPr>
        <p:spPr>
          <a:xfrm>
            <a:off x="418643" y="440494"/>
            <a:ext cx="11341268" cy="680196"/>
          </a:xfrm>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36286CFC-B945-4296-98AB-4502112835E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67335358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2725843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4159456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7" name="Text Placeholder 6">
            <a:extLst>
              <a:ext uri="{FF2B5EF4-FFF2-40B4-BE49-F238E27FC236}">
                <a16:creationId xmlns:a16="http://schemas.microsoft.com/office/drawing/2014/main" id="{9E4100E4-ED12-4EA1-B91B-A0585DD89102}"/>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D12338AC-E8F4-4E88-8093-C8E58508E19F}"/>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884879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9" name="Straight Connector 8">
            <a:extLst>
              <a:ext uri="{FF2B5EF4-FFF2-40B4-BE49-F238E27FC236}">
                <a16:creationId xmlns:a16="http://schemas.microsoft.com/office/drawing/2014/main" id="{9560DF53-F083-4693-94DB-3C03E7DBC3D5}"/>
              </a:ext>
              <a:ext uri="{C183D7F6-B498-43B3-948B-1728B52AA6E4}">
                <adec:decorative xmlns:adec="http://schemas.microsoft.com/office/drawing/2017/decorative" val="1"/>
              </a:ext>
            </a:extLst>
          </p:cNvPr>
          <p:cNvCxnSpPr>
            <a:cxnSpLocks/>
          </p:cNvCxnSpPr>
          <p:nvPr/>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BAFE2918-3798-46BA-AF15-F6E7C1037A82}"/>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787BD0F9-6A76-4A02-AADB-A6717FEE4FD1}"/>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50345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cxnSp>
        <p:nvCxnSpPr>
          <p:cNvPr id="8" name="Straight Connector 7">
            <a:extLst>
              <a:ext uri="{FF2B5EF4-FFF2-40B4-BE49-F238E27FC236}">
                <a16:creationId xmlns:a16="http://schemas.microsoft.com/office/drawing/2014/main" id="{C71BA47F-737F-4316-BB84-A3DEAFBFA123}"/>
              </a:ext>
              <a:ext uri="{C183D7F6-B498-43B3-948B-1728B52AA6E4}">
                <adec:decorative xmlns:adec="http://schemas.microsoft.com/office/drawing/2017/decorative" val="1"/>
              </a:ext>
            </a:extLst>
          </p:cNvPr>
          <p:cNvCxnSpPr>
            <a:cxnSpLocks/>
          </p:cNvCxnSpPr>
          <p:nvPr/>
        </p:nvCxnSpPr>
        <p:spPr>
          <a:xfrm>
            <a:off x="6089276" y="1611250"/>
            <a:ext cx="0" cy="3642456"/>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9">
            <a:extLst>
              <a:ext uri="{FF2B5EF4-FFF2-40B4-BE49-F238E27FC236}">
                <a16:creationId xmlns:a16="http://schemas.microsoft.com/office/drawing/2014/main" id="{7E1E6E1B-BF02-4546-AF3C-DCBB5FE781C3}"/>
              </a:ext>
            </a:extLst>
          </p:cNvPr>
          <p:cNvSpPr>
            <a:spLocks noGrp="1"/>
          </p:cNvSpPr>
          <p:nvPr>
            <p:ph type="body" sz="quarter" idx="13"/>
          </p:nvPr>
        </p:nvSpPr>
        <p:spPr>
          <a:xfrm>
            <a:off x="418466" y="1456897"/>
            <a:ext cx="5394960" cy="1318310"/>
          </a:xfrm>
          <a:prstGeom prst="rect">
            <a:avLst/>
          </a:prstGeom>
        </p:spPr>
        <p:txBody>
          <a:bodyPr lIns="0" tIns="91440" rIns="0"/>
          <a:lstStyle>
            <a:lvl1pPr>
              <a:defRPr lang="en-US" sz="2400" kern="1200" spc="-49" baseline="0" dirty="0">
                <a:solidFill>
                  <a:srgbClr val="000000"/>
                </a:solidFill>
                <a:latin typeface="+mj-lt"/>
                <a:ea typeface="+mn-ea"/>
                <a:cs typeface="+mn-cs"/>
              </a:defRPr>
            </a:lvl1pPr>
            <a:lvl2pPr>
              <a:defRPr sz="2000"/>
            </a:lvl2pPr>
            <a:lvl3pPr marL="406400" indent="-285750">
              <a:defRPr lang="en-US" sz="1800" kern="1200" spc="0" baseline="0" dirty="0" smtClean="0">
                <a:solidFill>
                  <a:schemeClr val="tx1"/>
                </a:solidFill>
                <a:latin typeface="+mn-lt"/>
                <a:ea typeface="+mn-ea"/>
                <a:cs typeface="+mn-cs"/>
              </a:defRPr>
            </a:lvl3pPr>
          </a:lstStyle>
          <a:p>
            <a:pPr marL="0" marR="0" lvl="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Click to edit Master text styles</a:t>
            </a:r>
          </a:p>
          <a:p>
            <a:pPr marL="0" marR="0" lvl="1"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Second level</a:t>
            </a:r>
          </a:p>
          <a:p>
            <a:pPr marL="0" marR="0" lvl="2"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pPr>
            <a:r>
              <a:rPr lang="en-US"/>
              <a:t>Third level</a:t>
            </a:r>
          </a:p>
        </p:txBody>
      </p:sp>
      <p:sp>
        <p:nvSpPr>
          <p:cNvPr id="11" name="Text Placeholder 9">
            <a:extLst>
              <a:ext uri="{FF2B5EF4-FFF2-40B4-BE49-F238E27FC236}">
                <a16:creationId xmlns:a16="http://schemas.microsoft.com/office/drawing/2014/main" id="{8CEFA611-F13F-4E68-BAED-7A1917CF9F72}"/>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7123463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4013200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654963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32742148"/>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00424656"/>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8" name="Text Placeholder 9">
            <a:extLst>
              <a:ext uri="{FF2B5EF4-FFF2-40B4-BE49-F238E27FC236}">
                <a16:creationId xmlns:a16="http://schemas.microsoft.com/office/drawing/2014/main" id="{8B84CA61-426C-4B01-B846-13279D8655D5}"/>
              </a:ext>
            </a:extLst>
          </p:cNvPr>
          <p:cNvSpPr>
            <a:spLocks noGrp="1"/>
          </p:cNvSpPr>
          <p:nvPr>
            <p:ph type="body" sz="quarter" idx="15"/>
          </p:nvPr>
        </p:nvSpPr>
        <p:spPr>
          <a:xfrm>
            <a:off x="418643" y="1456896"/>
            <a:ext cx="5578932" cy="1292662"/>
          </a:xfrm>
          <a:prstGeom prst="rect">
            <a:avLst/>
          </a:prstGeom>
          <a:solidFill>
            <a:schemeClr val="bg1">
              <a:lumMod val="95000"/>
            </a:schemeClr>
          </a:solidFill>
        </p:spPr>
        <p:txBody>
          <a:bodyPr wrap="square" lIns="137160" tIns="91440" rIns="13716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9" name="Text Placeholder 9">
            <a:extLst>
              <a:ext uri="{FF2B5EF4-FFF2-40B4-BE49-F238E27FC236}">
                <a16:creationId xmlns:a16="http://schemas.microsoft.com/office/drawing/2014/main" id="{6F0F154D-CA9D-43AC-9991-8F9965E9334E}"/>
              </a:ext>
            </a:extLst>
          </p:cNvPr>
          <p:cNvSpPr>
            <a:spLocks noGrp="1"/>
          </p:cNvSpPr>
          <p:nvPr>
            <p:ph type="body" sz="quarter" idx="16"/>
          </p:nvPr>
        </p:nvSpPr>
        <p:spPr>
          <a:xfrm>
            <a:off x="6216920" y="1456896"/>
            <a:ext cx="5544007" cy="1318310"/>
          </a:xfrm>
          <a:prstGeom prst="rect">
            <a:avLst/>
          </a:prstGeom>
          <a:solidFill>
            <a:schemeClr val="bg1">
              <a:lumMod val="95000"/>
            </a:schemeClr>
          </a:solidFill>
        </p:spPr>
        <p:txBody>
          <a:bodyPr lIns="137160" tIns="91440" rIns="13716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85488799"/>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35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a:prstGeom prst="rect">
            <a:avLst/>
          </a:prstGeo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64649653"/>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7481717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005609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custDataLst>
      <p:tags r:id="rId1"/>
    </p:custDataLst>
    <p:extLst>
      <p:ext uri="{BB962C8B-B14F-4D97-AF65-F5344CB8AC3E}">
        <p14:creationId xmlns:p14="http://schemas.microsoft.com/office/powerpoint/2010/main" val="197755194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1762137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1"/>
            </a:solidFill>
          </a:ln>
        </p:spPr>
        <p:txBody>
          <a:bodyPr lIns="182880" tIns="137160" rIns="182880">
            <a:noAutofit/>
          </a:bodyPr>
          <a:lstStyle>
            <a:lvl1pPr>
              <a:defRPr sz="2000">
                <a:solidFill>
                  <a:schemeClr val="accent1"/>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4572234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064533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a:prstGeom prst="rect">
            <a:avLst/>
          </a:prstGeo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170291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0707758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1"/>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9086343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2062407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884923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3928749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0686685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16288851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008011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1649330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9400714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a:prstGeom prst="rect">
            <a:avLst/>
          </a:prstGeo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24989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image" Target="../media/image12.emf"/><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theme" Target="../theme/theme2.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41" Type="http://schemas.openxmlformats.org/officeDocument/2006/relationships/slideLayout" Target="../slideLayouts/slideLayout109.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tags" Target="../tags/tag1.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theme" Target="../theme/theme3.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8" Type="http://schemas.openxmlformats.org/officeDocument/2006/relationships/slideLayout" Target="../slideLayouts/slideLayout76.xml"/><Relationship Id="rId51"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a:solidFill>
                  <a:schemeClr val="bg1">
                    <a:lumMod val="75000"/>
                  </a:schemeClr>
                </a:solidFill>
              </a:rPr>
              <a:t>Closed captioning</a:t>
            </a:r>
            <a:br>
              <a:rPr lang="en-US" sz="700">
                <a:solidFill>
                  <a:schemeClr val="bg1">
                    <a:lumMod val="75000"/>
                  </a:schemeClr>
                </a:solidFill>
              </a:rPr>
            </a:br>
            <a:r>
              <a:rPr lang="en-US" sz="70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Rectangle 21">
            <a:extLst>
              <a:ext uri="{FF2B5EF4-FFF2-40B4-BE49-F238E27FC236}">
                <a16:creationId xmlns:a16="http://schemas.microsoft.com/office/drawing/2014/main" id="{DE6F5251-CD69-407D-9472-AF7BBF32013D}"/>
              </a:ext>
            </a:extLst>
          </p:cNvPr>
          <p:cNvSpPr/>
          <p:nvPr userDrawn="1"/>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userDrawn="1"/>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userDrawn="1"/>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562" r:id="rId5"/>
    <p:sldLayoutId id="2147484728" r:id="rId6"/>
    <p:sldLayoutId id="2147484682" r:id="rId7"/>
    <p:sldLayoutId id="2147484677" r:id="rId8"/>
    <p:sldLayoutId id="2147484727" r:id="rId9"/>
    <p:sldLayoutId id="2147484691" r:id="rId10"/>
    <p:sldLayoutId id="2147484692" r:id="rId11"/>
    <p:sldLayoutId id="2147484693" r:id="rId12"/>
    <p:sldLayoutId id="2147484694" r:id="rId13"/>
    <p:sldLayoutId id="2147484695" r:id="rId14"/>
    <p:sldLayoutId id="2147484688" r:id="rId15"/>
    <p:sldLayoutId id="2147484689" r:id="rId16"/>
    <p:sldLayoutId id="2147484690" r:id="rId17"/>
    <p:sldLayoutId id="2147484725" r:id="rId18"/>
    <p:sldLayoutId id="2147484722" r:id="rId19"/>
    <p:sldLayoutId id="2147484683" r:id="rId20"/>
    <p:sldLayoutId id="2147484685" r:id="rId21"/>
    <p:sldLayoutId id="2147484673" r:id="rId22"/>
    <p:sldLayoutId id="2147484678" r:id="rId23"/>
    <p:sldLayoutId id="2147484679" r:id="rId24"/>
    <p:sldLayoutId id="2147484717" r:id="rId25"/>
    <p:sldLayoutId id="2147484718" r:id="rId26"/>
    <p:sldLayoutId id="2147484712" r:id="rId27"/>
    <p:sldLayoutId id="2147484713" r:id="rId28"/>
    <p:sldLayoutId id="2147484714" r:id="rId29"/>
    <p:sldLayoutId id="2147484715" r:id="rId30"/>
    <p:sldLayoutId id="2147484716" r:id="rId31"/>
    <p:sldLayoutId id="2147484723" r:id="rId32"/>
    <p:sldLayoutId id="2147484686" r:id="rId33"/>
    <p:sldLayoutId id="2147484674" r:id="rId34"/>
    <p:sldLayoutId id="2147484719" r:id="rId35"/>
    <p:sldLayoutId id="2147484701" r:id="rId36"/>
    <p:sldLayoutId id="2147484699" r:id="rId37"/>
    <p:sldLayoutId id="2147484700" r:id="rId38"/>
    <p:sldLayoutId id="2147484704" r:id="rId39"/>
    <p:sldLayoutId id="2147484705" r:id="rId40"/>
    <p:sldLayoutId id="2147484706" r:id="rId41"/>
    <p:sldLayoutId id="2147484707" r:id="rId42"/>
    <p:sldLayoutId id="2147484730" r:id="rId43"/>
    <p:sldLayoutId id="2147484710" r:id="rId44"/>
    <p:sldLayoutId id="2147484729" r:id="rId45"/>
    <p:sldLayoutId id="2147484731" r:id="rId46"/>
    <p:sldLayoutId id="2147484732" r:id="rId47"/>
    <p:sldLayoutId id="2147484733" r:id="rId48"/>
    <p:sldLayoutId id="2147484735" r:id="rId49"/>
    <p:sldLayoutId id="2147484736" r:id="rId50"/>
    <p:sldLayoutId id="2147484737" r:id="rId51"/>
    <p:sldLayoutId id="2147484738" r:id="rId52"/>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9"/>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2126630"/>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51"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2" r:id="rId16"/>
  </p:sldLayoutIdLst>
  <p:transition>
    <p:fade/>
  </p:transition>
  <p:hf sldNum="0" hdr="0" ft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C35EA4"/>
          </p15:clr>
        </p15:guide>
        <p15:guide id="17" pos="7469">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E6F5251-CD69-407D-9472-AF7BBF32013D}"/>
              </a:ext>
            </a:extLst>
          </p:cNvPr>
          <p:cNvSpPr/>
          <p:nvPr/>
        </p:nvSpPr>
        <p:spPr bwMode="auto">
          <a:xfrm rot="5400000">
            <a:off x="12164293" y="6144497"/>
            <a:ext cx="857250" cy="569757"/>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ts val="100"/>
              </a:spcAft>
              <a:buClrTx/>
              <a:buSzTx/>
              <a:buFontTx/>
              <a:buNone/>
              <a:tabLst/>
              <a:defRPr/>
            </a:pPr>
            <a:r>
              <a:rPr kumimoji="0" lang="en-US" sz="6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Blue-Gray</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R36 G58 B94</a:t>
            </a:r>
          </a:p>
          <a:p>
            <a:pPr marL="0" marR="0" lvl="0" indent="0" defTabSz="932472" eaLnBrk="1" fontAlgn="base" latinLnBrk="0" hangingPunct="1">
              <a:lnSpc>
                <a:spcPct val="100000"/>
              </a:lnSpc>
              <a:spcBef>
                <a:spcPct val="0"/>
              </a:spcBef>
              <a:spcAft>
                <a:spcPts val="100"/>
              </a:spcAft>
              <a:buClrTx/>
              <a:buSzTx/>
              <a:buFontTx/>
              <a:buNone/>
              <a:tabLst/>
              <a:defRPr/>
            </a:pPr>
            <a:r>
              <a:rPr kumimoji="0" lang="pt-BR" sz="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Hex #243A5E</a:t>
            </a:r>
          </a:p>
        </p:txBody>
      </p:sp>
      <p:sp>
        <p:nvSpPr>
          <p:cNvPr id="24" name="Title Placeholder 1">
            <a:extLst>
              <a:ext uri="{FF2B5EF4-FFF2-40B4-BE49-F238E27FC236}">
                <a16:creationId xmlns:a16="http://schemas.microsoft.com/office/drawing/2014/main" id="{A9310397-3634-405B-A57E-5AE7033A26CB}"/>
              </a:ext>
            </a:extLst>
          </p:cNvPr>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25" name="Text Placeholder 3">
            <a:extLst>
              <a:ext uri="{FF2B5EF4-FFF2-40B4-BE49-F238E27FC236}">
                <a16:creationId xmlns:a16="http://schemas.microsoft.com/office/drawing/2014/main" id="{B0AA9CD9-66AC-4F4F-A74B-11BC23823E6A}"/>
              </a:ext>
            </a:extLst>
          </p:cNvPr>
          <p:cNvSpPr>
            <a:spLocks noGrp="1"/>
          </p:cNvSpPr>
          <p:nvPr>
            <p:ph type="body" idx="1"/>
          </p:nvPr>
        </p:nvSpPr>
        <p:spPr>
          <a:xfrm>
            <a:off x="418643" y="1456898"/>
            <a:ext cx="11341268" cy="2375009"/>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28" name="Group 27">
            <a:extLst>
              <a:ext uri="{FF2B5EF4-FFF2-40B4-BE49-F238E27FC236}">
                <a16:creationId xmlns:a16="http://schemas.microsoft.com/office/drawing/2014/main" id="{CB4458BD-2921-4202-BB2F-CBDF4B9599EB}"/>
              </a:ext>
            </a:extLst>
          </p:cNvPr>
          <p:cNvGrpSpPr/>
          <p:nvPr/>
        </p:nvGrpSpPr>
        <p:grpSpPr>
          <a:xfrm rot="5400000">
            <a:off x="11959668" y="348380"/>
            <a:ext cx="1266515" cy="569756"/>
            <a:chOff x="465140" y="7280835"/>
            <a:chExt cx="5073817" cy="942414"/>
          </a:xfrm>
        </p:grpSpPr>
        <p:sp>
          <p:nvSpPr>
            <p:cNvPr id="29" name="Rectangle 28">
              <a:extLst>
                <a:ext uri="{FF2B5EF4-FFF2-40B4-BE49-F238E27FC236}">
                  <a16:creationId xmlns:a16="http://schemas.microsoft.com/office/drawing/2014/main" id="{87A6EC80-DBFC-40EA-945E-14D90A1C685B}"/>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0" name="Rectangle 29">
              <a:extLst>
                <a:ext uri="{FF2B5EF4-FFF2-40B4-BE49-F238E27FC236}">
                  <a16:creationId xmlns:a16="http://schemas.microsoft.com/office/drawing/2014/main" id="{59425DED-92DE-4B84-82D5-415E1B3C4D88}"/>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grpSp>
      <p:grpSp>
        <p:nvGrpSpPr>
          <p:cNvPr id="19" name="Group 18">
            <a:extLst>
              <a:ext uri="{FF2B5EF4-FFF2-40B4-BE49-F238E27FC236}">
                <a16:creationId xmlns:a16="http://schemas.microsoft.com/office/drawing/2014/main" id="{AE21411E-C916-46B0-A727-3CFBB4B4FE12}"/>
              </a:ext>
            </a:extLst>
          </p:cNvPr>
          <p:cNvGrpSpPr/>
          <p:nvPr/>
        </p:nvGrpSpPr>
        <p:grpSpPr>
          <a:xfrm rot="5400000">
            <a:off x="10264051" y="3348755"/>
            <a:ext cx="4657727" cy="569755"/>
            <a:chOff x="465139" y="4279900"/>
            <a:chExt cx="13864805" cy="1498600"/>
          </a:xfrm>
        </p:grpSpPr>
        <p:sp>
          <p:nvSpPr>
            <p:cNvPr id="21" name="Rectangle 20">
              <a:extLst>
                <a:ext uri="{FF2B5EF4-FFF2-40B4-BE49-F238E27FC236}">
                  <a16:creationId xmlns:a16="http://schemas.microsoft.com/office/drawing/2014/main" id="{C9C7AC46-EEF2-4FCE-AD1A-EB8A6F02F63D}"/>
                </a:ext>
              </a:extLst>
            </p:cNvPr>
            <p:cNvSpPr/>
            <p:nvPr/>
          </p:nvSpPr>
          <p:spPr bwMode="auto">
            <a:xfrm>
              <a:off x="5981836" y="4279901"/>
              <a:ext cx="2783545"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Extra Dark Gray</a:t>
              </a:r>
            </a:p>
            <a:p>
              <a:pPr defTabSz="932472" fontAlgn="base">
                <a:spcBef>
                  <a:spcPct val="0"/>
                </a:spcBef>
                <a:spcAft>
                  <a:spcPts val="100"/>
                </a:spcAft>
              </a:pPr>
              <a:r>
                <a:rPr lang="en-US" sz="600">
                  <a:solidFill>
                    <a:schemeClr val="bg1"/>
                  </a:solidFill>
                  <a:ea typeface="Segoe UI" pitchFamily="34" charset="0"/>
                  <a:cs typeface="Segoe UI" pitchFamily="34" charset="0"/>
                </a:rPr>
                <a:t>R47 G47 B47</a:t>
              </a:r>
            </a:p>
            <a:p>
              <a:pPr defTabSz="932472" fontAlgn="base">
                <a:spcBef>
                  <a:spcPct val="0"/>
                </a:spcBef>
                <a:spcAft>
                  <a:spcPts val="100"/>
                </a:spcAft>
              </a:pPr>
              <a:r>
                <a:rPr lang="en-US" sz="600">
                  <a:solidFill>
                    <a:schemeClr val="bg1"/>
                  </a:solidFill>
                  <a:ea typeface="Segoe UI" pitchFamily="34" charset="0"/>
                  <a:cs typeface="Segoe UI" pitchFamily="34" charset="0"/>
                </a:rPr>
                <a:t>Hex </a:t>
              </a:r>
              <a:r>
                <a:rPr lang="en-US" sz="600"/>
                <a:t>#2f2f2f</a:t>
              </a:r>
              <a:endParaRPr lang="en-US" sz="600">
                <a:solidFill>
                  <a:schemeClr val="bg1"/>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63FAD8E9-3E53-486D-85BC-0D4A8D455B0F}"/>
                </a:ext>
              </a:extLst>
            </p:cNvPr>
            <p:cNvSpPr/>
            <p:nvPr/>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Rich Black</a:t>
              </a:r>
            </a:p>
            <a:p>
              <a:pPr defTabSz="932472" fontAlgn="base">
                <a:spcBef>
                  <a:spcPct val="0"/>
                </a:spcBef>
                <a:spcAft>
                  <a:spcPts val="100"/>
                </a:spcAft>
              </a:pPr>
              <a:r>
                <a:rPr lang="pt-BR" sz="600">
                  <a:solidFill>
                    <a:schemeClr val="bg1"/>
                  </a:solidFill>
                  <a:ea typeface="Segoe UI" pitchFamily="34" charset="0"/>
                  <a:cs typeface="Segoe UI" pitchFamily="34" charset="0"/>
                </a:rPr>
                <a:t>R0 G0 B0</a:t>
              </a:r>
            </a:p>
            <a:p>
              <a:pPr defTabSz="932472" fontAlgn="base">
                <a:spcBef>
                  <a:spcPct val="0"/>
                </a:spcBef>
                <a:spcAft>
                  <a:spcPts val="100"/>
                </a:spcAft>
              </a:pPr>
              <a:r>
                <a:rPr lang="pt-BR" sz="600" err="1">
                  <a:solidFill>
                    <a:schemeClr val="bg1"/>
                  </a:solidFill>
                  <a:ea typeface="Segoe UI" pitchFamily="34" charset="0"/>
                  <a:cs typeface="Segoe UI" pitchFamily="34" charset="0"/>
                </a:rPr>
                <a:t>Hex</a:t>
              </a:r>
              <a:r>
                <a:rPr lang="pt-BR" sz="600">
                  <a:solidFill>
                    <a:schemeClr val="bg1"/>
                  </a:solidFill>
                  <a:ea typeface="Segoe UI" pitchFamily="34" charset="0"/>
                  <a:cs typeface="Segoe UI" pitchFamily="34" charset="0"/>
                </a:rPr>
                <a:t> #000000</a:t>
              </a:r>
            </a:p>
          </p:txBody>
        </p:sp>
        <p:sp>
          <p:nvSpPr>
            <p:cNvPr id="37" name="Rectangle 36">
              <a:extLst>
                <a:ext uri="{FF2B5EF4-FFF2-40B4-BE49-F238E27FC236}">
                  <a16:creationId xmlns:a16="http://schemas.microsoft.com/office/drawing/2014/main" id="{F07C0E92-0658-4584-BB8A-4F6F31B6E83E}"/>
                </a:ext>
              </a:extLst>
            </p:cNvPr>
            <p:cNvSpPr/>
            <p:nvPr/>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Blue</a:t>
              </a:r>
            </a:p>
            <a:p>
              <a:pPr defTabSz="932472" fontAlgn="base">
                <a:spcBef>
                  <a:spcPct val="0"/>
                </a:spcBef>
                <a:spcAft>
                  <a:spcPts val="100"/>
                </a:spcAft>
              </a:pPr>
              <a:r>
                <a:rPr lang="en-US" sz="600">
                  <a:solidFill>
                    <a:schemeClr val="bg1"/>
                  </a:solidFill>
                  <a:ea typeface="Segoe UI" pitchFamily="34" charset="0"/>
                  <a:cs typeface="Segoe UI" pitchFamily="34" charset="0"/>
                </a:rPr>
                <a:t>R0 G120 B212</a:t>
              </a:r>
            </a:p>
            <a:p>
              <a:pPr defTabSz="932472" fontAlgn="base">
                <a:spcBef>
                  <a:spcPct val="0"/>
                </a:spcBef>
                <a:spcAft>
                  <a:spcPts val="100"/>
                </a:spcAft>
              </a:pPr>
              <a:r>
                <a:rPr lang="en-US" sz="600">
                  <a:solidFill>
                    <a:schemeClr val="bg1"/>
                  </a:solidFill>
                  <a:ea typeface="Segoe UI" pitchFamily="34" charset="0"/>
                  <a:cs typeface="Segoe UI" pitchFamily="34" charset="0"/>
                </a:rPr>
                <a:t>Hex #0078D4</a:t>
              </a:r>
            </a:p>
          </p:txBody>
        </p:sp>
        <p:sp>
          <p:nvSpPr>
            <p:cNvPr id="38" name="Rectangle 37">
              <a:extLst>
                <a:ext uri="{FF2B5EF4-FFF2-40B4-BE49-F238E27FC236}">
                  <a16:creationId xmlns:a16="http://schemas.microsoft.com/office/drawing/2014/main" id="{467C5E47-7B7D-42F7-9200-EF2A4B58AB49}"/>
                </a:ext>
              </a:extLst>
            </p:cNvPr>
            <p:cNvSpPr/>
            <p:nvPr/>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Dark Gray</a:t>
              </a:r>
            </a:p>
            <a:p>
              <a:pPr defTabSz="932472" fontAlgn="base">
                <a:spcBef>
                  <a:spcPct val="0"/>
                </a:spcBef>
                <a:spcAft>
                  <a:spcPts val="100"/>
                </a:spcAft>
              </a:pPr>
              <a:r>
                <a:rPr lang="en-US" sz="600">
                  <a:solidFill>
                    <a:schemeClr val="bg1"/>
                  </a:solidFill>
                  <a:ea typeface="Segoe UI" pitchFamily="34" charset="0"/>
                  <a:cs typeface="Segoe UI" pitchFamily="34" charset="0"/>
                </a:rPr>
                <a:t>R80 G80 B80</a:t>
              </a:r>
            </a:p>
            <a:p>
              <a:pPr defTabSz="932472" fontAlgn="base">
                <a:spcBef>
                  <a:spcPct val="0"/>
                </a:spcBef>
                <a:spcAft>
                  <a:spcPts val="100"/>
                </a:spcAft>
              </a:pPr>
              <a:r>
                <a:rPr lang="en-US" sz="600">
                  <a:solidFill>
                    <a:schemeClr val="bg1"/>
                  </a:solidFill>
                  <a:ea typeface="Segoe UI" pitchFamily="34" charset="0"/>
                  <a:cs typeface="Segoe UI" pitchFamily="34" charset="0"/>
                </a:rPr>
                <a:t>Hex #505050</a:t>
              </a:r>
            </a:p>
          </p:txBody>
        </p:sp>
        <p:sp>
          <p:nvSpPr>
            <p:cNvPr id="39" name="Rectangle 38">
              <a:extLst>
                <a:ext uri="{FF2B5EF4-FFF2-40B4-BE49-F238E27FC236}">
                  <a16:creationId xmlns:a16="http://schemas.microsoft.com/office/drawing/2014/main" id="{E33EC659-5BEE-4367-8382-D0C5BEE9580C}"/>
                </a:ext>
              </a:extLst>
            </p:cNvPr>
            <p:cNvSpPr/>
            <p:nvPr/>
          </p:nvSpPr>
          <p:spPr bwMode="auto">
            <a:xfrm>
              <a:off x="11547663" y="4279901"/>
              <a:ext cx="2782281" cy="14985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R235 G235 B235</a:t>
              </a:r>
            </a:p>
            <a:p>
              <a:pPr defTabSz="932472" fontAlgn="base">
                <a:spcBef>
                  <a:spcPct val="0"/>
                </a:spcBef>
                <a:spcAft>
                  <a:spcPts val="100"/>
                </a:spcAft>
              </a:pPr>
              <a:r>
                <a:rPr lang="en-US" sz="600">
                  <a:solidFill>
                    <a:schemeClr val="tx1"/>
                  </a:solidFill>
                  <a:ea typeface="Segoe UI" pitchFamily="34" charset="0"/>
                  <a:cs typeface="Segoe UI" pitchFamily="34" charset="0"/>
                </a:rPr>
                <a:t>Hex #EBEBEB</a:t>
              </a:r>
            </a:p>
          </p:txBody>
        </p:sp>
      </p:grpSp>
    </p:spTree>
    <p:custDataLst>
      <p:tags r:id="rId53"/>
    </p:custDataLst>
    <p:extLst>
      <p:ext uri="{BB962C8B-B14F-4D97-AF65-F5344CB8AC3E}">
        <p14:creationId xmlns:p14="http://schemas.microsoft.com/office/powerpoint/2010/main" val="2577641448"/>
      </p:ext>
    </p:extLst>
  </p:cSld>
  <p:clrMap bg1="lt1" tx1="dk1" bg2="lt2" tx2="dk2" accent1="accent1" accent2="accent2" accent3="accent3" accent4="accent4" accent5="accent5" accent6="accent6" hlink="hlink" folHlink="folHlink"/>
  <p:sldLayoutIdLst>
    <p:sldLayoutId id="2147484764" r:id="rId1"/>
    <p:sldLayoutId id="2147484768" r:id="rId2"/>
    <p:sldLayoutId id="2147484769" r:id="rId3"/>
    <p:sldLayoutId id="2147484770" r:id="rId4"/>
    <p:sldLayoutId id="2147484773" r:id="rId5"/>
    <p:sldLayoutId id="2147484775" r:id="rId6"/>
    <p:sldLayoutId id="2147484776" r:id="rId7"/>
    <p:sldLayoutId id="2147484777" r:id="rId8"/>
    <p:sldLayoutId id="2147484778" r:id="rId9"/>
    <p:sldLayoutId id="2147484780" r:id="rId10"/>
    <p:sldLayoutId id="2147484781" r:id="rId11"/>
    <p:sldLayoutId id="2147484782" r:id="rId12"/>
    <p:sldLayoutId id="2147484783" r:id="rId13"/>
    <p:sldLayoutId id="2147484786" r:id="rId14"/>
    <p:sldLayoutId id="2147484800" r:id="rId15"/>
    <p:sldLayoutId id="2147484801" r:id="rId16"/>
    <p:sldLayoutId id="2147484802" r:id="rId17"/>
    <p:sldLayoutId id="2147484803" r:id="rId18"/>
    <p:sldLayoutId id="2147484804" r:id="rId19"/>
    <p:sldLayoutId id="2147484805" r:id="rId20"/>
    <p:sldLayoutId id="2147484806" r:id="rId21"/>
    <p:sldLayoutId id="2147484807" r:id="rId22"/>
    <p:sldLayoutId id="2147484808" r:id="rId23"/>
    <p:sldLayoutId id="2147484809" r:id="rId24"/>
    <p:sldLayoutId id="2147484810" r:id="rId25"/>
    <p:sldLayoutId id="2147484811" r:id="rId26"/>
    <p:sldLayoutId id="2147484812" r:id="rId27"/>
    <p:sldLayoutId id="2147484813" r:id="rId28"/>
    <p:sldLayoutId id="2147484814" r:id="rId29"/>
    <p:sldLayoutId id="2147484815" r:id="rId30"/>
    <p:sldLayoutId id="2147484816" r:id="rId31"/>
    <p:sldLayoutId id="2147484817" r:id="rId32"/>
    <p:sldLayoutId id="2147484818" r:id="rId33"/>
    <p:sldLayoutId id="2147484819" r:id="rId34"/>
    <p:sldLayoutId id="2147484820" r:id="rId35"/>
    <p:sldLayoutId id="2147484821" r:id="rId36"/>
    <p:sldLayoutId id="2147484822" r:id="rId37"/>
    <p:sldLayoutId id="2147484823" r:id="rId38"/>
    <p:sldLayoutId id="2147484824" r:id="rId39"/>
    <p:sldLayoutId id="2147484825" r:id="rId40"/>
    <p:sldLayoutId id="2147484826" r:id="rId41"/>
    <p:sldLayoutId id="2147484829" r:id="rId42"/>
    <p:sldLayoutId id="2147484830" r:id="rId43"/>
    <p:sldLayoutId id="2147484831" r:id="rId44"/>
    <p:sldLayoutId id="2147484832" r:id="rId45"/>
    <p:sldLayoutId id="2147484833" r:id="rId46"/>
    <p:sldLayoutId id="2147484834" r:id="rId47"/>
    <p:sldLayoutId id="2147484835" r:id="rId48"/>
    <p:sldLayoutId id="2147484836" r:id="rId49"/>
    <p:sldLayoutId id="2147484837" r:id="rId50"/>
    <p:sldLayoutId id="2147484838" r:id="rId51"/>
  </p:sldLayoutIdLst>
  <p:transition>
    <p:fade/>
  </p:transition>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4" orient="horz" pos="3690">
          <p15:clr>
            <a:srgbClr val="5ACBF0"/>
          </p15:clr>
        </p15:guide>
        <p15:guide id="55" orient="horz" pos="918">
          <p15:clr>
            <a:srgbClr val="F26B43"/>
          </p15:clr>
        </p15:guide>
        <p15:guide id="56" orient="horz" pos="3480">
          <p15:clr>
            <a:srgbClr val="F26B43"/>
          </p15:clr>
        </p15:guide>
        <p15:guide id="57" orient="horz" pos="3572">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6.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0.xml"/><Relationship Id="rId1" Type="http://schemas.openxmlformats.org/officeDocument/2006/relationships/slideLayout" Target="../slideLayouts/slideLayout49.xml"/></Relationships>
</file>

<file path=ppt/slides/_rels/slide4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51.xml"/></Relationships>
</file>

<file path=ppt/slides/_rels/slide5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4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19.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fr-FR" sz="3600" dirty="0"/>
              <a:t>SC-200T00A</a:t>
            </a:r>
            <a:br>
              <a:rPr lang="fr-FR" sz="3600" dirty="0"/>
            </a:br>
            <a:r>
              <a:rPr lang="fr-FR" sz="3600" dirty="0"/>
              <a:t>Microsoft Security Operations </a:t>
            </a:r>
            <a:r>
              <a:rPr lang="fr-FR" sz="3600" dirty="0" err="1"/>
              <a:t>Analyst</a:t>
            </a:r>
            <a:endParaRPr lang="en-US" dirty="0"/>
          </a:p>
        </p:txBody>
      </p:sp>
      <p:sp>
        <p:nvSpPr>
          <p:cNvPr id="5" name="Text Placeholder 4">
            <a:extLst>
              <a:ext uri="{FF2B5EF4-FFF2-40B4-BE49-F238E27FC236}">
                <a16:creationId xmlns:a16="http://schemas.microsoft.com/office/drawing/2014/main" id="{58304294-793E-FB49-A26A-F2ADFBA94074}"/>
              </a:ext>
            </a:extLst>
          </p:cNvPr>
          <p:cNvSpPr>
            <a:spLocks noGrp="1"/>
          </p:cNvSpPr>
          <p:nvPr>
            <p:ph type="body" sz="quarter" idx="4294967295"/>
          </p:nvPr>
        </p:nvSpPr>
        <p:spPr>
          <a:xfrm>
            <a:off x="442466" y="4350114"/>
            <a:ext cx="5413394" cy="908839"/>
          </a:xfrm>
        </p:spPr>
        <p:txBody>
          <a:bodyPr/>
          <a:lstStyle/>
          <a:p>
            <a:r>
              <a:rPr lang="en-US">
                <a:solidFill>
                  <a:schemeClr val="tx1"/>
                </a:solidFill>
              </a:rPr>
              <a:t>Author name</a:t>
            </a:r>
            <a:br>
              <a:rPr lang="en-US">
                <a:solidFill>
                  <a:schemeClr val="tx1"/>
                </a:solidFill>
              </a:rPr>
            </a:br>
            <a:r>
              <a:rPr lang="en-US">
                <a:solidFill>
                  <a:schemeClr val="tx1"/>
                </a:solidFill>
              </a:rPr>
              <a:t>Date</a:t>
            </a:r>
          </a:p>
        </p:txBody>
      </p:sp>
    </p:spTree>
    <p:extLst>
      <p:ext uri="{BB962C8B-B14F-4D97-AF65-F5344CB8AC3E}">
        <p14:creationId xmlns:p14="http://schemas.microsoft.com/office/powerpoint/2010/main" val="393796976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Manage incidents in Microsoft 365 Defender</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Investigate incidents in Microsoft 365 Defender</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3976420"/>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183893"/>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47219"/>
            <a:ext cx="4892985" cy="607124"/>
          </a:xfrm>
          <a:prstGeom prst="rect">
            <a:avLst/>
          </a:prstGeom>
          <a:noFill/>
        </p:spPr>
        <p:txBody>
          <a:bodyPr wrap="square" lIns="0" tIns="0" rIns="0" bIns="0" rtlCol="0" anchor="ctr">
            <a:noAutofit/>
          </a:bodyPr>
          <a:lstStyle/>
          <a:p>
            <a:r>
              <a:rPr lang="en-US" sz="1961" dirty="0"/>
              <a:t>Conduct advanced hunting in Microsoft 365 Defender</a:t>
            </a:r>
          </a:p>
        </p:txBody>
      </p:sp>
    </p:spTree>
    <p:extLst>
      <p:ext uri="{BB962C8B-B14F-4D97-AF65-F5344CB8AC3E}">
        <p14:creationId xmlns:p14="http://schemas.microsoft.com/office/powerpoint/2010/main" val="41376154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2" y="121930"/>
            <a:ext cx="11341268" cy="680196"/>
          </a:xfrm>
        </p:spPr>
        <p:txBody>
          <a:bodyPr/>
          <a:lstStyle/>
          <a:p>
            <a:r>
              <a:rPr lang="en-US" dirty="0"/>
              <a:t>Use the Microsoft 365 Defender portal</a:t>
            </a:r>
          </a:p>
        </p:txBody>
      </p:sp>
      <p:sp>
        <p:nvSpPr>
          <p:cNvPr id="7" name="Text Placeholder 6">
            <a:extLst>
              <a:ext uri="{FF2B5EF4-FFF2-40B4-BE49-F238E27FC236}">
                <a16:creationId xmlns:a16="http://schemas.microsoft.com/office/drawing/2014/main" id="{253FE88C-E437-4416-9F2E-73E8CB114496}"/>
              </a:ext>
            </a:extLst>
          </p:cNvPr>
          <p:cNvSpPr>
            <a:spLocks noGrp="1"/>
          </p:cNvSpPr>
          <p:nvPr>
            <p:ph type="body" sz="quarter" idx="36"/>
          </p:nvPr>
        </p:nvSpPr>
        <p:spPr>
          <a:xfrm>
            <a:off x="418642" y="790558"/>
            <a:ext cx="11341267" cy="615553"/>
          </a:xfrm>
        </p:spPr>
        <p:txBody>
          <a:bodyPr/>
          <a:lstStyle/>
          <a:p>
            <a:r>
              <a:rPr lang="en-US" dirty="0"/>
              <a:t>The Microsoft 365 Defender portal (https://security.microsoft.com/) is a specialized workspace designed to meet the needs of security teams.</a:t>
            </a:r>
          </a:p>
        </p:txBody>
      </p:sp>
      <p:sp>
        <p:nvSpPr>
          <p:cNvPr id="6" name="Text Placeholder 5"/>
          <p:cNvSpPr>
            <a:spLocks noGrp="1"/>
          </p:cNvSpPr>
          <p:nvPr>
            <p:ph type="body" sz="quarter" idx="11"/>
          </p:nvPr>
        </p:nvSpPr>
        <p:spPr/>
        <p:txBody>
          <a:bodyPr/>
          <a:lstStyle/>
          <a:p>
            <a:pPr lvl="1"/>
            <a:r>
              <a:rPr lang="en-US" sz="2400" dirty="0"/>
              <a:t>Incidents</a:t>
            </a:r>
          </a:p>
        </p:txBody>
      </p:sp>
      <p:sp>
        <p:nvSpPr>
          <p:cNvPr id="2" name="Text Placeholder 1"/>
          <p:cNvSpPr>
            <a:spLocks noGrp="1"/>
          </p:cNvSpPr>
          <p:nvPr>
            <p:ph type="body" sz="quarter" idx="15"/>
          </p:nvPr>
        </p:nvSpPr>
        <p:spPr/>
        <p:txBody>
          <a:bodyPr/>
          <a:lstStyle/>
          <a:p>
            <a:pPr lvl="1"/>
            <a:r>
              <a:rPr lang="en-US" sz="2400" dirty="0"/>
              <a:t>Alerts</a:t>
            </a:r>
          </a:p>
        </p:txBody>
      </p:sp>
      <p:sp>
        <p:nvSpPr>
          <p:cNvPr id="3" name="Text Placeholder 2"/>
          <p:cNvSpPr>
            <a:spLocks noGrp="1"/>
          </p:cNvSpPr>
          <p:nvPr>
            <p:ph type="body" sz="quarter" idx="17"/>
          </p:nvPr>
        </p:nvSpPr>
        <p:spPr/>
        <p:txBody>
          <a:bodyPr/>
          <a:lstStyle/>
          <a:p>
            <a:pPr lvl="1"/>
            <a:r>
              <a:rPr lang="en-US" sz="2400" dirty="0"/>
              <a:t>Hunting</a:t>
            </a:r>
          </a:p>
        </p:txBody>
      </p:sp>
      <p:sp>
        <p:nvSpPr>
          <p:cNvPr id="4" name="Text Placeholder 3"/>
          <p:cNvSpPr>
            <a:spLocks noGrp="1"/>
          </p:cNvSpPr>
          <p:nvPr>
            <p:ph type="body" sz="quarter" idx="19"/>
          </p:nvPr>
        </p:nvSpPr>
        <p:spPr/>
        <p:txBody>
          <a:bodyPr/>
          <a:lstStyle/>
          <a:p>
            <a:pPr lvl="1"/>
            <a:r>
              <a:rPr lang="en-US" sz="2400" dirty="0"/>
              <a:t>Action Center</a:t>
            </a:r>
          </a:p>
        </p:txBody>
      </p:sp>
      <p:sp>
        <p:nvSpPr>
          <p:cNvPr id="5" name="Text Placeholder 4"/>
          <p:cNvSpPr>
            <a:spLocks noGrp="1"/>
          </p:cNvSpPr>
          <p:nvPr>
            <p:ph type="body" sz="quarter" idx="21"/>
          </p:nvPr>
        </p:nvSpPr>
        <p:spPr/>
        <p:txBody>
          <a:bodyPr/>
          <a:lstStyle/>
          <a:p>
            <a:pPr lvl="1"/>
            <a:r>
              <a:rPr lang="en-US" sz="2400" dirty="0"/>
              <a:t>Secure Score</a:t>
            </a:r>
          </a:p>
        </p:txBody>
      </p:sp>
      <p:grpSp>
        <p:nvGrpSpPr>
          <p:cNvPr id="271" name="Group 270">
            <a:extLst>
              <a:ext uri="{FF2B5EF4-FFF2-40B4-BE49-F238E27FC236}">
                <a16:creationId xmlns:a16="http://schemas.microsoft.com/office/drawing/2014/main" id="{096ADC66-2CA0-4F05-A835-ED5DEEE8AC99}"/>
              </a:ext>
              <a:ext uri="{C183D7F6-B498-43B3-948B-1728B52AA6E4}">
                <adec:decorative xmlns:adec="http://schemas.microsoft.com/office/drawing/2017/decorative" val="1"/>
              </a:ext>
            </a:extLst>
          </p:cNvPr>
          <p:cNvGrpSpPr/>
          <p:nvPr/>
        </p:nvGrpSpPr>
        <p:grpSpPr>
          <a:xfrm>
            <a:off x="6425743" y="1493664"/>
            <a:ext cx="717140" cy="717242"/>
            <a:chOff x="418643" y="1493664"/>
            <a:chExt cx="717140" cy="717242"/>
          </a:xfrm>
        </p:grpSpPr>
        <p:grpSp>
          <p:nvGrpSpPr>
            <p:cNvPr id="272" name="Group 271">
              <a:extLst>
                <a:ext uri="{FF2B5EF4-FFF2-40B4-BE49-F238E27FC236}">
                  <a16:creationId xmlns:a16="http://schemas.microsoft.com/office/drawing/2014/main" id="{5CC0EB1D-3183-43E7-A99F-684239D51F84}"/>
                </a:ext>
              </a:extLst>
            </p:cNvPr>
            <p:cNvGrpSpPr/>
            <p:nvPr/>
          </p:nvGrpSpPr>
          <p:grpSpPr>
            <a:xfrm>
              <a:off x="418643" y="1493664"/>
              <a:ext cx="717140" cy="717242"/>
              <a:chOff x="418643" y="1493664"/>
              <a:chExt cx="717140" cy="717242"/>
            </a:xfrm>
          </p:grpSpPr>
          <p:sp>
            <p:nvSpPr>
              <p:cNvPr id="274" name="Freeform 5">
                <a:extLst>
                  <a:ext uri="{FF2B5EF4-FFF2-40B4-BE49-F238E27FC236}">
                    <a16:creationId xmlns:a16="http://schemas.microsoft.com/office/drawing/2014/main" id="{F8413D0E-C8B3-4A51-9AA2-3C13967843EE}"/>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5" name="Freeform 6">
                <a:extLst>
                  <a:ext uri="{FF2B5EF4-FFF2-40B4-BE49-F238E27FC236}">
                    <a16:creationId xmlns:a16="http://schemas.microsoft.com/office/drawing/2014/main" id="{D1BD0FC7-EDDE-4264-B3CE-7D461679F4D4}"/>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3" name="Lock" title="Icon of a padlock">
              <a:extLst>
                <a:ext uri="{FF2B5EF4-FFF2-40B4-BE49-F238E27FC236}">
                  <a16:creationId xmlns:a16="http://schemas.microsoft.com/office/drawing/2014/main" id="{0AE59C0B-9DC2-470F-BC36-5A052FFD6B74}"/>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sz="2400" dirty="0"/>
              <a:t>Endpoints</a:t>
            </a:r>
          </a:p>
        </p:txBody>
      </p:sp>
      <p:grpSp>
        <p:nvGrpSpPr>
          <p:cNvPr id="266" name="Group 265">
            <a:extLst>
              <a:ext uri="{FF2B5EF4-FFF2-40B4-BE49-F238E27FC236}">
                <a16:creationId xmlns:a16="http://schemas.microsoft.com/office/drawing/2014/main" id="{9873782D-71C7-423C-90FA-388285218824}"/>
              </a:ext>
              <a:ext uri="{C183D7F6-B498-43B3-948B-1728B52AA6E4}">
                <adec:decorative xmlns:adec="http://schemas.microsoft.com/office/drawing/2017/decorative" val="1"/>
              </a:ext>
            </a:extLst>
          </p:cNvPr>
          <p:cNvGrpSpPr/>
          <p:nvPr/>
        </p:nvGrpSpPr>
        <p:grpSpPr>
          <a:xfrm>
            <a:off x="6425743" y="2324084"/>
            <a:ext cx="717140" cy="717242"/>
            <a:chOff x="418643" y="2324084"/>
            <a:chExt cx="717140" cy="717242"/>
          </a:xfrm>
        </p:grpSpPr>
        <p:grpSp>
          <p:nvGrpSpPr>
            <p:cNvPr id="267" name="Group 266">
              <a:extLst>
                <a:ext uri="{FF2B5EF4-FFF2-40B4-BE49-F238E27FC236}">
                  <a16:creationId xmlns:a16="http://schemas.microsoft.com/office/drawing/2014/main" id="{2FFDE3C8-66F6-4E95-B83B-C672D5A0E88F}"/>
                </a:ext>
              </a:extLst>
            </p:cNvPr>
            <p:cNvGrpSpPr/>
            <p:nvPr/>
          </p:nvGrpSpPr>
          <p:grpSpPr>
            <a:xfrm>
              <a:off x="418643" y="2324084"/>
              <a:ext cx="717140" cy="717242"/>
              <a:chOff x="418643" y="2324084"/>
              <a:chExt cx="717140" cy="717242"/>
            </a:xfrm>
          </p:grpSpPr>
          <p:sp>
            <p:nvSpPr>
              <p:cNvPr id="269" name="Freeform 5">
                <a:extLst>
                  <a:ext uri="{FF2B5EF4-FFF2-40B4-BE49-F238E27FC236}">
                    <a16:creationId xmlns:a16="http://schemas.microsoft.com/office/drawing/2014/main" id="{074AE586-5C38-466A-87BC-B1950228B10D}"/>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0" name="Freeform 6">
                <a:extLst>
                  <a:ext uri="{FF2B5EF4-FFF2-40B4-BE49-F238E27FC236}">
                    <a16:creationId xmlns:a16="http://schemas.microsoft.com/office/drawing/2014/main" id="{B10F7902-8DC7-4701-89DB-1BA94B5314B3}"/>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8" name="shield_3" title="Icon of a shield with an exclamation point inside">
              <a:extLst>
                <a:ext uri="{FF2B5EF4-FFF2-40B4-BE49-F238E27FC236}">
                  <a16:creationId xmlns:a16="http://schemas.microsoft.com/office/drawing/2014/main" id="{7DDD0499-F24E-4F46-9EE5-7957E3C1AD3E}"/>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sz="2400" dirty="0"/>
              <a:t>Email &amp; Collaboration</a:t>
            </a:r>
          </a:p>
        </p:txBody>
      </p:sp>
      <p:grpSp>
        <p:nvGrpSpPr>
          <p:cNvPr id="276" name="Group 275">
            <a:extLst>
              <a:ext uri="{FF2B5EF4-FFF2-40B4-BE49-F238E27FC236}">
                <a16:creationId xmlns:a16="http://schemas.microsoft.com/office/drawing/2014/main" id="{A3CFA6DC-8A6A-4785-B4EE-D01A516CD6E7}"/>
              </a:ext>
              <a:ext uri="{C183D7F6-B498-43B3-948B-1728B52AA6E4}">
                <adec:decorative xmlns:adec="http://schemas.microsoft.com/office/drawing/2017/decorative" val="1"/>
              </a:ext>
            </a:extLst>
          </p:cNvPr>
          <p:cNvGrpSpPr/>
          <p:nvPr/>
        </p:nvGrpSpPr>
        <p:grpSpPr>
          <a:xfrm>
            <a:off x="6425743" y="3154504"/>
            <a:ext cx="717140" cy="717242"/>
            <a:chOff x="418643" y="3154504"/>
            <a:chExt cx="717140" cy="717242"/>
          </a:xfrm>
        </p:grpSpPr>
        <p:grpSp>
          <p:nvGrpSpPr>
            <p:cNvPr id="277" name="Group 276">
              <a:extLst>
                <a:ext uri="{FF2B5EF4-FFF2-40B4-BE49-F238E27FC236}">
                  <a16:creationId xmlns:a16="http://schemas.microsoft.com/office/drawing/2014/main" id="{8E3E91EE-ABA4-4C15-AC72-9CC5A6BADB8D}"/>
                </a:ext>
              </a:extLst>
            </p:cNvPr>
            <p:cNvGrpSpPr/>
            <p:nvPr/>
          </p:nvGrpSpPr>
          <p:grpSpPr>
            <a:xfrm>
              <a:off x="418643" y="3154504"/>
              <a:ext cx="717140" cy="717242"/>
              <a:chOff x="418643" y="3154504"/>
              <a:chExt cx="717140" cy="717242"/>
            </a:xfrm>
          </p:grpSpPr>
          <p:sp>
            <p:nvSpPr>
              <p:cNvPr id="279" name="Freeform 5">
                <a:extLst>
                  <a:ext uri="{FF2B5EF4-FFF2-40B4-BE49-F238E27FC236}">
                    <a16:creationId xmlns:a16="http://schemas.microsoft.com/office/drawing/2014/main" id="{009BCBF2-0E7C-43EB-91F7-36A03B90798C}"/>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0" name="Freeform 6">
                <a:extLst>
                  <a:ext uri="{FF2B5EF4-FFF2-40B4-BE49-F238E27FC236}">
                    <a16:creationId xmlns:a16="http://schemas.microsoft.com/office/drawing/2014/main" id="{566B5BC1-EBCC-4457-A929-6B81C426744B}"/>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8" name="safe" title="Icon of a locked safe">
              <a:extLst>
                <a:ext uri="{FF2B5EF4-FFF2-40B4-BE49-F238E27FC236}">
                  <a16:creationId xmlns:a16="http://schemas.microsoft.com/office/drawing/2014/main" id="{9988D95E-6281-4B20-98C6-756B3BB5C890}"/>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sz="2400" dirty="0"/>
              <a:t>Reports</a:t>
            </a:r>
          </a:p>
        </p:txBody>
      </p:sp>
      <p:grpSp>
        <p:nvGrpSpPr>
          <p:cNvPr id="281" name="Group 280">
            <a:extLst>
              <a:ext uri="{FF2B5EF4-FFF2-40B4-BE49-F238E27FC236}">
                <a16:creationId xmlns:a16="http://schemas.microsoft.com/office/drawing/2014/main" id="{6AE676B3-ED95-41B5-9248-9D3897D9B066}"/>
              </a:ext>
              <a:ext uri="{C183D7F6-B498-43B3-948B-1728B52AA6E4}">
                <adec:decorative xmlns:adec="http://schemas.microsoft.com/office/drawing/2017/decorative" val="1"/>
              </a:ext>
            </a:extLst>
          </p:cNvPr>
          <p:cNvGrpSpPr/>
          <p:nvPr/>
        </p:nvGrpSpPr>
        <p:grpSpPr>
          <a:xfrm>
            <a:off x="6425743" y="3984924"/>
            <a:ext cx="717140" cy="717242"/>
            <a:chOff x="418643" y="3984924"/>
            <a:chExt cx="717140" cy="717242"/>
          </a:xfrm>
        </p:grpSpPr>
        <p:grpSp>
          <p:nvGrpSpPr>
            <p:cNvPr id="282" name="Group 281">
              <a:extLst>
                <a:ext uri="{FF2B5EF4-FFF2-40B4-BE49-F238E27FC236}">
                  <a16:creationId xmlns:a16="http://schemas.microsoft.com/office/drawing/2014/main" id="{14FDB3F9-93CD-412C-B34E-B3EF7FD810AF}"/>
                </a:ext>
              </a:extLst>
            </p:cNvPr>
            <p:cNvGrpSpPr/>
            <p:nvPr/>
          </p:nvGrpSpPr>
          <p:grpSpPr>
            <a:xfrm>
              <a:off x="418643" y="3984924"/>
              <a:ext cx="717140" cy="717242"/>
              <a:chOff x="418643" y="3984924"/>
              <a:chExt cx="717140" cy="717242"/>
            </a:xfrm>
          </p:grpSpPr>
          <p:sp>
            <p:nvSpPr>
              <p:cNvPr id="284" name="Freeform 5">
                <a:extLst>
                  <a:ext uri="{FF2B5EF4-FFF2-40B4-BE49-F238E27FC236}">
                    <a16:creationId xmlns:a16="http://schemas.microsoft.com/office/drawing/2014/main" id="{309C6D92-96DD-4210-9AD8-2A8D6E1C73CE}"/>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5" name="Freeform 6">
                <a:extLst>
                  <a:ext uri="{FF2B5EF4-FFF2-40B4-BE49-F238E27FC236}">
                    <a16:creationId xmlns:a16="http://schemas.microsoft.com/office/drawing/2014/main" id="{A9DB92E6-D999-4DEA-AF25-1B42B5E0F147}"/>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3" name="key" title="Icon of a key">
              <a:extLst>
                <a:ext uri="{FF2B5EF4-FFF2-40B4-BE49-F238E27FC236}">
                  <a16:creationId xmlns:a16="http://schemas.microsoft.com/office/drawing/2014/main" id="{4DB000F8-8BC2-415E-AF7E-97E11B4EA254}"/>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sz="2400" dirty="0"/>
              <a:t>Settings</a:t>
            </a:r>
          </a:p>
        </p:txBody>
      </p:sp>
      <p:grpSp>
        <p:nvGrpSpPr>
          <p:cNvPr id="286" name="Group 285">
            <a:extLst>
              <a:ext uri="{FF2B5EF4-FFF2-40B4-BE49-F238E27FC236}">
                <a16:creationId xmlns:a16="http://schemas.microsoft.com/office/drawing/2014/main" id="{2C908B82-A9E0-47B8-976E-2DF5486CA2DC}"/>
              </a:ext>
              <a:ext uri="{C183D7F6-B498-43B3-948B-1728B52AA6E4}">
                <adec:decorative xmlns:adec="http://schemas.microsoft.com/office/drawing/2017/decorative" val="1"/>
              </a:ext>
            </a:extLst>
          </p:cNvPr>
          <p:cNvGrpSpPr/>
          <p:nvPr/>
        </p:nvGrpSpPr>
        <p:grpSpPr>
          <a:xfrm>
            <a:off x="6425743" y="4815344"/>
            <a:ext cx="717140" cy="717242"/>
            <a:chOff x="418643" y="4815344"/>
            <a:chExt cx="717140" cy="717242"/>
          </a:xfrm>
        </p:grpSpPr>
        <p:grpSp>
          <p:nvGrpSpPr>
            <p:cNvPr id="287" name="Group 286">
              <a:extLst>
                <a:ext uri="{FF2B5EF4-FFF2-40B4-BE49-F238E27FC236}">
                  <a16:creationId xmlns:a16="http://schemas.microsoft.com/office/drawing/2014/main" id="{7FBE4C81-142F-4383-AB15-24852087F1D6}"/>
                </a:ext>
              </a:extLst>
            </p:cNvPr>
            <p:cNvGrpSpPr/>
            <p:nvPr/>
          </p:nvGrpSpPr>
          <p:grpSpPr>
            <a:xfrm>
              <a:off x="418643" y="4815344"/>
              <a:ext cx="717140" cy="717242"/>
              <a:chOff x="418643" y="4815344"/>
              <a:chExt cx="717140" cy="717242"/>
            </a:xfrm>
          </p:grpSpPr>
          <p:sp>
            <p:nvSpPr>
              <p:cNvPr id="289" name="Freeform 5">
                <a:extLst>
                  <a:ext uri="{FF2B5EF4-FFF2-40B4-BE49-F238E27FC236}">
                    <a16:creationId xmlns:a16="http://schemas.microsoft.com/office/drawing/2014/main" id="{4A74076D-1EEC-476B-83CF-A1D67C28D439}"/>
                  </a:ext>
                </a:extLst>
              </p:cNvPr>
              <p:cNvSpPr>
                <a:spLocks/>
              </p:cNvSpPr>
              <p:nvPr/>
            </p:nvSpPr>
            <p:spPr bwMode="auto">
              <a:xfrm>
                <a:off x="418643" y="481534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90" name="Freeform 6">
                <a:extLst>
                  <a:ext uri="{FF2B5EF4-FFF2-40B4-BE49-F238E27FC236}">
                    <a16:creationId xmlns:a16="http://schemas.microsoft.com/office/drawing/2014/main" id="{CCAF8A4B-1141-4387-BACC-1CBD2DCE017B}"/>
                  </a:ext>
                </a:extLst>
              </p:cNvPr>
              <p:cNvSpPr>
                <a:spLocks noEditPoints="1"/>
              </p:cNvSpPr>
              <p:nvPr/>
            </p:nvSpPr>
            <p:spPr bwMode="auto">
              <a:xfrm>
                <a:off x="467961" y="486525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8" name="document_6" title="Icon of a document with a padlock in the lower right corner">
              <a:extLst>
                <a:ext uri="{FF2B5EF4-FFF2-40B4-BE49-F238E27FC236}">
                  <a16:creationId xmlns:a16="http://schemas.microsoft.com/office/drawing/2014/main" id="{9733759A-9D7B-40FE-B2B6-3A59D3C161FD}"/>
                </a:ext>
              </a:extLst>
            </p:cNvPr>
            <p:cNvSpPr>
              <a:spLocks noChangeAspect="1" noEditPoints="1"/>
            </p:cNvSpPr>
            <p:nvPr/>
          </p:nvSpPr>
          <p:spPr bwMode="auto">
            <a:xfrm>
              <a:off x="643963" y="5007403"/>
              <a:ext cx="266500" cy="33312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1">
            <a:extLst>
              <a:ext uri="{FF2B5EF4-FFF2-40B4-BE49-F238E27FC236}">
                <a16:creationId xmlns:a16="http://schemas.microsoft.com/office/drawing/2014/main" id="{BDB411B7-BFF9-4333-BE25-005B2EE2FA8D}"/>
              </a:ext>
            </a:extLst>
          </p:cNvPr>
          <p:cNvSpPr>
            <a:spLocks noGrp="1"/>
          </p:cNvSpPr>
          <p:nvPr>
            <p:ph type="body" sz="quarter" idx="35"/>
          </p:nvPr>
        </p:nvSpPr>
        <p:spPr/>
        <p:txBody>
          <a:bodyPr/>
          <a:lstStyle/>
          <a:p>
            <a:pPr lvl="1"/>
            <a:r>
              <a:rPr lang="en-US" sz="2400" dirty="0"/>
              <a:t>Permissions</a:t>
            </a:r>
          </a:p>
        </p:txBody>
      </p:sp>
      <p:grpSp>
        <p:nvGrpSpPr>
          <p:cNvPr id="16" name="Group 15">
            <a:extLst>
              <a:ext uri="{FF2B5EF4-FFF2-40B4-BE49-F238E27FC236}">
                <a16:creationId xmlns:a16="http://schemas.microsoft.com/office/drawing/2014/main" id="{B0894BA9-3482-411E-B730-1DBFE007AF59}"/>
              </a:ext>
              <a:ext uri="{C183D7F6-B498-43B3-948B-1728B52AA6E4}">
                <adec:decorative xmlns:adec="http://schemas.microsoft.com/office/drawing/2017/decorative" val="1"/>
              </a:ext>
            </a:extLst>
          </p:cNvPr>
          <p:cNvGrpSpPr/>
          <p:nvPr/>
        </p:nvGrpSpPr>
        <p:grpSpPr>
          <a:xfrm>
            <a:off x="418643" y="2324084"/>
            <a:ext cx="717140" cy="717242"/>
            <a:chOff x="418643" y="2324084"/>
            <a:chExt cx="717140" cy="717242"/>
          </a:xfrm>
        </p:grpSpPr>
        <p:grpSp>
          <p:nvGrpSpPr>
            <p:cNvPr id="15" name="Group 14">
              <a:extLst>
                <a:ext uri="{FF2B5EF4-FFF2-40B4-BE49-F238E27FC236}">
                  <a16:creationId xmlns:a16="http://schemas.microsoft.com/office/drawing/2014/main" id="{491C6C85-7DC3-4C06-B89A-6FB924459E04}"/>
                </a:ext>
              </a:extLst>
            </p:cNvPr>
            <p:cNvGrpSpPr/>
            <p:nvPr/>
          </p:nvGrpSpPr>
          <p:grpSpPr>
            <a:xfrm>
              <a:off x="418643" y="2324084"/>
              <a:ext cx="717140" cy="717242"/>
              <a:chOff x="418643" y="2324084"/>
              <a:chExt cx="717140" cy="717242"/>
            </a:xfrm>
          </p:grpSpPr>
          <p:sp>
            <p:nvSpPr>
              <p:cNvPr id="198" name="Freeform 5">
                <a:extLst>
                  <a:ext uri="{FF2B5EF4-FFF2-40B4-BE49-F238E27FC236}">
                    <a16:creationId xmlns:a16="http://schemas.microsoft.com/office/drawing/2014/main" id="{3AF44145-EEA0-4DBE-9069-E61BE629599F}"/>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
                <a:extLst>
                  <a:ext uri="{FF2B5EF4-FFF2-40B4-BE49-F238E27FC236}">
                    <a16:creationId xmlns:a16="http://schemas.microsoft.com/office/drawing/2014/main" id="{191EA26E-720D-4C90-A7FA-925B6722AAC7}"/>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1" name="shield_3" title="Icon of a shield with an exclamation point inside">
              <a:extLst>
                <a:ext uri="{FF2B5EF4-FFF2-40B4-BE49-F238E27FC236}">
                  <a16:creationId xmlns:a16="http://schemas.microsoft.com/office/drawing/2014/main" id="{C6C74267-FDB0-4064-9163-86411AAD4625}"/>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20FB7889-7635-49AA-A80A-D6E0AF2B8B24}"/>
              </a:ext>
              <a:ext uri="{C183D7F6-B498-43B3-948B-1728B52AA6E4}">
                <adec:decorative xmlns:adec="http://schemas.microsoft.com/office/drawing/2017/decorative" val="1"/>
              </a:ext>
            </a:extLst>
          </p:cNvPr>
          <p:cNvGrpSpPr/>
          <p:nvPr/>
        </p:nvGrpSpPr>
        <p:grpSpPr>
          <a:xfrm>
            <a:off x="418643" y="1493664"/>
            <a:ext cx="717140" cy="717242"/>
            <a:chOff x="418643" y="1493664"/>
            <a:chExt cx="717140" cy="717242"/>
          </a:xfrm>
        </p:grpSpPr>
        <p:grpSp>
          <p:nvGrpSpPr>
            <p:cNvPr id="13" name="Group 12">
              <a:extLst>
                <a:ext uri="{FF2B5EF4-FFF2-40B4-BE49-F238E27FC236}">
                  <a16:creationId xmlns:a16="http://schemas.microsoft.com/office/drawing/2014/main" id="{E6A051DA-3F06-4B5B-9058-D5326791B3FC}"/>
                </a:ext>
              </a:extLst>
            </p:cNvPr>
            <p:cNvGrpSpPr/>
            <p:nvPr/>
          </p:nvGrpSpPr>
          <p:grpSpPr>
            <a:xfrm>
              <a:off x="418643" y="1493664"/>
              <a:ext cx="717140" cy="717242"/>
              <a:chOff x="418643" y="1493664"/>
              <a:chExt cx="717140" cy="717242"/>
            </a:xfrm>
          </p:grpSpPr>
          <p:sp>
            <p:nvSpPr>
              <p:cNvPr id="351" name="Freeform 5">
                <a:extLst>
                  <a:ext uri="{FF2B5EF4-FFF2-40B4-BE49-F238E27FC236}">
                    <a16:creationId xmlns:a16="http://schemas.microsoft.com/office/drawing/2014/main" id="{23A14D2B-D9E9-426F-8F5A-F606D51DCC17}"/>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52" name="Freeform 6">
                <a:extLst>
                  <a:ext uri="{FF2B5EF4-FFF2-40B4-BE49-F238E27FC236}">
                    <a16:creationId xmlns:a16="http://schemas.microsoft.com/office/drawing/2014/main" id="{DAAF555F-E566-4485-B344-707C0A2B8645}"/>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2" name="Lock" title="Icon of a padlock">
              <a:extLst>
                <a:ext uri="{FF2B5EF4-FFF2-40B4-BE49-F238E27FC236}">
                  <a16:creationId xmlns:a16="http://schemas.microsoft.com/office/drawing/2014/main" id="{AB540625-5AFE-4328-8F9E-DE7D128A0F8F}"/>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EE4A54EB-AA8D-4F8C-861F-46C6FAFCFF91}"/>
              </a:ext>
              <a:ext uri="{C183D7F6-B498-43B3-948B-1728B52AA6E4}">
                <adec:decorative xmlns:adec="http://schemas.microsoft.com/office/drawing/2017/decorative" val="1"/>
              </a:ext>
            </a:extLst>
          </p:cNvPr>
          <p:cNvGrpSpPr/>
          <p:nvPr/>
        </p:nvGrpSpPr>
        <p:grpSpPr>
          <a:xfrm>
            <a:off x="418643" y="3154504"/>
            <a:ext cx="717140" cy="717242"/>
            <a:chOff x="418643" y="3154504"/>
            <a:chExt cx="717140" cy="717242"/>
          </a:xfrm>
        </p:grpSpPr>
        <p:grpSp>
          <p:nvGrpSpPr>
            <p:cNvPr id="18" name="Group 17">
              <a:extLst>
                <a:ext uri="{FF2B5EF4-FFF2-40B4-BE49-F238E27FC236}">
                  <a16:creationId xmlns:a16="http://schemas.microsoft.com/office/drawing/2014/main" id="{00DCDA51-3114-4C61-9516-C0C87572E49E}"/>
                </a:ext>
              </a:extLst>
            </p:cNvPr>
            <p:cNvGrpSpPr/>
            <p:nvPr/>
          </p:nvGrpSpPr>
          <p:grpSpPr>
            <a:xfrm>
              <a:off x="418643" y="3154504"/>
              <a:ext cx="717140" cy="717242"/>
              <a:chOff x="418643" y="3154504"/>
              <a:chExt cx="717140" cy="717242"/>
            </a:xfrm>
          </p:grpSpPr>
          <p:sp>
            <p:nvSpPr>
              <p:cNvPr id="216" name="Freeform 5">
                <a:extLst>
                  <a:ext uri="{FF2B5EF4-FFF2-40B4-BE49-F238E27FC236}">
                    <a16:creationId xmlns:a16="http://schemas.microsoft.com/office/drawing/2014/main" id="{D5F6B490-BB29-4C7C-B47F-7E8211464298}"/>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6">
                <a:extLst>
                  <a:ext uri="{FF2B5EF4-FFF2-40B4-BE49-F238E27FC236}">
                    <a16:creationId xmlns:a16="http://schemas.microsoft.com/office/drawing/2014/main" id="{7A30DBBF-624E-4D04-94E2-55918F03855E}"/>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3" name="safe" title="Icon of a locked safe">
              <a:extLst>
                <a:ext uri="{FF2B5EF4-FFF2-40B4-BE49-F238E27FC236}">
                  <a16:creationId xmlns:a16="http://schemas.microsoft.com/office/drawing/2014/main" id="{ABBA5103-4B9B-4B6D-A108-08CEC9BFD8D2}"/>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7A05BF10-2211-444F-9E35-823373B423A0}"/>
              </a:ext>
              <a:ext uri="{C183D7F6-B498-43B3-948B-1728B52AA6E4}">
                <adec:decorative xmlns:adec="http://schemas.microsoft.com/office/drawing/2017/decorative" val="1"/>
              </a:ext>
            </a:extLst>
          </p:cNvPr>
          <p:cNvGrpSpPr/>
          <p:nvPr/>
        </p:nvGrpSpPr>
        <p:grpSpPr>
          <a:xfrm>
            <a:off x="418643" y="3984924"/>
            <a:ext cx="717140" cy="717242"/>
            <a:chOff x="418643" y="3984924"/>
            <a:chExt cx="717140" cy="717242"/>
          </a:xfrm>
        </p:grpSpPr>
        <p:grpSp>
          <p:nvGrpSpPr>
            <p:cNvPr id="20" name="Group 19">
              <a:extLst>
                <a:ext uri="{FF2B5EF4-FFF2-40B4-BE49-F238E27FC236}">
                  <a16:creationId xmlns:a16="http://schemas.microsoft.com/office/drawing/2014/main" id="{7DB2BA6C-7C4C-4358-A2D6-2CF8DAE61AF9}"/>
                </a:ext>
              </a:extLst>
            </p:cNvPr>
            <p:cNvGrpSpPr/>
            <p:nvPr/>
          </p:nvGrpSpPr>
          <p:grpSpPr>
            <a:xfrm>
              <a:off x="418643" y="3984924"/>
              <a:ext cx="717140" cy="717242"/>
              <a:chOff x="418643" y="3984924"/>
              <a:chExt cx="717140" cy="717242"/>
            </a:xfrm>
          </p:grpSpPr>
          <p:sp>
            <p:nvSpPr>
              <p:cNvPr id="328" name="Freeform 5">
                <a:extLst>
                  <a:ext uri="{FF2B5EF4-FFF2-40B4-BE49-F238E27FC236}">
                    <a16:creationId xmlns:a16="http://schemas.microsoft.com/office/drawing/2014/main" id="{A558858C-9AB6-4676-B863-76BCCBE72024}"/>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9" name="Freeform 6">
                <a:extLst>
                  <a:ext uri="{FF2B5EF4-FFF2-40B4-BE49-F238E27FC236}">
                    <a16:creationId xmlns:a16="http://schemas.microsoft.com/office/drawing/2014/main" id="{6B11F96F-F2E4-4A01-936D-6000E08C090C}"/>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4" name="key" title="Icon of a key">
              <a:extLst>
                <a:ext uri="{FF2B5EF4-FFF2-40B4-BE49-F238E27FC236}">
                  <a16:creationId xmlns:a16="http://schemas.microsoft.com/office/drawing/2014/main" id="{EF5980AD-9BD6-4EBD-A9C8-44B484F00287}"/>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E4D02ACE-CC72-43BB-8A0D-3DE6B8CB7501}"/>
              </a:ext>
              <a:ext uri="{C183D7F6-B498-43B3-948B-1728B52AA6E4}">
                <adec:decorative xmlns:adec="http://schemas.microsoft.com/office/drawing/2017/decorative" val="1"/>
              </a:ext>
            </a:extLst>
          </p:cNvPr>
          <p:cNvGrpSpPr/>
          <p:nvPr/>
        </p:nvGrpSpPr>
        <p:grpSpPr>
          <a:xfrm>
            <a:off x="418643" y="4815344"/>
            <a:ext cx="717140" cy="717242"/>
            <a:chOff x="418643" y="4815344"/>
            <a:chExt cx="717140" cy="717242"/>
          </a:xfrm>
        </p:grpSpPr>
        <p:grpSp>
          <p:nvGrpSpPr>
            <p:cNvPr id="22" name="Group 21">
              <a:extLst>
                <a:ext uri="{FF2B5EF4-FFF2-40B4-BE49-F238E27FC236}">
                  <a16:creationId xmlns:a16="http://schemas.microsoft.com/office/drawing/2014/main" id="{3590A643-DAAB-4457-8872-112C5AC3C3AE}"/>
                </a:ext>
              </a:extLst>
            </p:cNvPr>
            <p:cNvGrpSpPr/>
            <p:nvPr/>
          </p:nvGrpSpPr>
          <p:grpSpPr>
            <a:xfrm>
              <a:off x="418643" y="4815344"/>
              <a:ext cx="717140" cy="717242"/>
              <a:chOff x="418643" y="4815344"/>
              <a:chExt cx="717140" cy="717242"/>
            </a:xfrm>
          </p:grpSpPr>
          <p:sp>
            <p:nvSpPr>
              <p:cNvPr id="343" name="Freeform 5">
                <a:extLst>
                  <a:ext uri="{FF2B5EF4-FFF2-40B4-BE49-F238E27FC236}">
                    <a16:creationId xmlns:a16="http://schemas.microsoft.com/office/drawing/2014/main" id="{DAF2402F-2E96-4524-971D-D381D47FF7BC}"/>
                  </a:ext>
                </a:extLst>
              </p:cNvPr>
              <p:cNvSpPr>
                <a:spLocks/>
              </p:cNvSpPr>
              <p:nvPr/>
            </p:nvSpPr>
            <p:spPr bwMode="auto">
              <a:xfrm>
                <a:off x="418643" y="481534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4" name="Freeform 6">
                <a:extLst>
                  <a:ext uri="{FF2B5EF4-FFF2-40B4-BE49-F238E27FC236}">
                    <a16:creationId xmlns:a16="http://schemas.microsoft.com/office/drawing/2014/main" id="{7C6A316D-5525-4995-A098-37D86FDB99AE}"/>
                  </a:ext>
                </a:extLst>
              </p:cNvPr>
              <p:cNvSpPr>
                <a:spLocks noEditPoints="1"/>
              </p:cNvSpPr>
              <p:nvPr/>
            </p:nvSpPr>
            <p:spPr bwMode="auto">
              <a:xfrm>
                <a:off x="467961" y="486525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5" name="document_6" title="Icon of a document with a padlock in the lower right corner">
              <a:extLst>
                <a:ext uri="{FF2B5EF4-FFF2-40B4-BE49-F238E27FC236}">
                  <a16:creationId xmlns:a16="http://schemas.microsoft.com/office/drawing/2014/main" id="{0BA0EF86-4000-4640-82C1-4D3D2F215EF9}"/>
                </a:ext>
              </a:extLst>
            </p:cNvPr>
            <p:cNvSpPr>
              <a:spLocks noChangeAspect="1" noEditPoints="1"/>
            </p:cNvSpPr>
            <p:nvPr/>
          </p:nvSpPr>
          <p:spPr bwMode="auto">
            <a:xfrm>
              <a:off x="643963" y="5007403"/>
              <a:ext cx="266500" cy="33312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579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Manage incidents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798845" y="1475261"/>
            <a:ext cx="2883469" cy="1539788"/>
          </a:xfrm>
        </p:spPr>
        <p:txBody>
          <a:bodyPr/>
          <a:lstStyle/>
          <a:p>
            <a:pPr>
              <a:lnSpc>
                <a:spcPct val="100000"/>
              </a:lnSpc>
            </a:pPr>
            <a:r>
              <a:rPr lang="en-US" sz="2000" dirty="0"/>
              <a:t>An incident in Microsoft 365 Defender is a collection of correlated alerts and associated data that make up the story of an attack.</a:t>
            </a:r>
          </a:p>
        </p:txBody>
      </p:sp>
      <p:pic>
        <p:nvPicPr>
          <p:cNvPr id="5" name="Picture 4" descr="Word&#10;&#10;Description automatically generated">
            <a:extLst>
              <a:ext uri="{FF2B5EF4-FFF2-40B4-BE49-F238E27FC236}">
                <a16:creationId xmlns:a16="http://schemas.microsoft.com/office/drawing/2014/main" id="{6495D6DE-996F-4B38-8F0A-249C13B1A895}"/>
              </a:ext>
            </a:extLst>
          </p:cNvPr>
          <p:cNvPicPr>
            <a:picLocks noChangeAspect="1"/>
          </p:cNvPicPr>
          <p:nvPr/>
        </p:nvPicPr>
        <p:blipFill>
          <a:blip r:embed="rId3"/>
          <a:stretch>
            <a:fillRect/>
          </a:stretch>
        </p:blipFill>
        <p:spPr>
          <a:xfrm>
            <a:off x="3682314" y="1120690"/>
            <a:ext cx="8021432" cy="4846131"/>
          </a:xfrm>
          <a:prstGeom prst="rect">
            <a:avLst/>
          </a:prstGeom>
        </p:spPr>
      </p:pic>
    </p:spTree>
    <p:extLst>
      <p:ext uri="{BB962C8B-B14F-4D97-AF65-F5344CB8AC3E}">
        <p14:creationId xmlns:p14="http://schemas.microsoft.com/office/powerpoint/2010/main" val="21594054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25366" y="314012"/>
            <a:ext cx="11341268" cy="680196"/>
          </a:xfrm>
        </p:spPr>
        <p:txBody>
          <a:bodyPr/>
          <a:lstStyle/>
          <a:p>
            <a:r>
              <a:rPr lang="en-US" dirty="0"/>
              <a:t>Manage and investigate alerts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267610" y="977420"/>
            <a:ext cx="10383899" cy="777240"/>
          </a:xfrm>
        </p:spPr>
        <p:txBody>
          <a:bodyPr/>
          <a:lstStyle/>
          <a:p>
            <a:pPr>
              <a:lnSpc>
                <a:spcPct val="100000"/>
              </a:lnSpc>
            </a:pPr>
            <a:r>
              <a:rPr lang="en-US" sz="2000" dirty="0"/>
              <a:t>You can update Incident management information, view all related information, or jump to investigation pages for the associated data.</a:t>
            </a:r>
          </a:p>
        </p:txBody>
      </p:sp>
      <p:pic>
        <p:nvPicPr>
          <p:cNvPr id="6" name="Picture 5" descr="Graphical user interface, application&#10;&#10;Description automatically generated">
            <a:extLst>
              <a:ext uri="{FF2B5EF4-FFF2-40B4-BE49-F238E27FC236}">
                <a16:creationId xmlns:a16="http://schemas.microsoft.com/office/drawing/2014/main" id="{E60A363F-9D56-4BA9-BF1B-6917851F1AEE}"/>
              </a:ext>
            </a:extLst>
          </p:cNvPr>
          <p:cNvPicPr>
            <a:picLocks noChangeAspect="1"/>
          </p:cNvPicPr>
          <p:nvPr/>
        </p:nvPicPr>
        <p:blipFill>
          <a:blip r:embed="rId3"/>
          <a:stretch>
            <a:fillRect/>
          </a:stretch>
        </p:blipFill>
        <p:spPr>
          <a:xfrm>
            <a:off x="440618" y="1821385"/>
            <a:ext cx="11552744" cy="4332279"/>
          </a:xfrm>
          <a:prstGeom prst="rect">
            <a:avLst/>
          </a:prstGeom>
        </p:spPr>
      </p:pic>
    </p:spTree>
    <p:extLst>
      <p:ext uri="{BB962C8B-B14F-4D97-AF65-F5344CB8AC3E}">
        <p14:creationId xmlns:p14="http://schemas.microsoft.com/office/powerpoint/2010/main" val="2391667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Investigate incidents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183397" y="1017492"/>
            <a:ext cx="10383899" cy="777240"/>
          </a:xfrm>
        </p:spPr>
        <p:txBody>
          <a:bodyPr/>
          <a:lstStyle/>
          <a:p>
            <a:pPr>
              <a:lnSpc>
                <a:spcPct val="100000"/>
              </a:lnSpc>
              <a:spcBef>
                <a:spcPts val="200"/>
              </a:spcBef>
            </a:pPr>
            <a:r>
              <a:rPr lang="en-US" sz="2000" dirty="0"/>
              <a:t>Microsoft 365 Defender provides a cross domain threat correlation and purpose-driven portal to investigate incidents.</a:t>
            </a:r>
          </a:p>
        </p:txBody>
      </p:sp>
      <p:pic>
        <p:nvPicPr>
          <p:cNvPr id="5" name="Picture 4" descr="screenshot of Microsoft 365 Defender console">
            <a:extLst>
              <a:ext uri="{FF2B5EF4-FFF2-40B4-BE49-F238E27FC236}">
                <a16:creationId xmlns:a16="http://schemas.microsoft.com/office/drawing/2014/main" id="{7867F29E-0F0B-4AA2-921C-3EA9235BEC56}"/>
              </a:ext>
            </a:extLst>
          </p:cNvPr>
          <p:cNvPicPr>
            <a:picLocks noChangeAspect="1"/>
          </p:cNvPicPr>
          <p:nvPr/>
        </p:nvPicPr>
        <p:blipFill>
          <a:blip r:embed="rId3"/>
          <a:stretch>
            <a:fillRect/>
          </a:stretch>
        </p:blipFill>
        <p:spPr>
          <a:xfrm>
            <a:off x="1647764" y="1783855"/>
            <a:ext cx="9180952" cy="4628571"/>
          </a:xfrm>
          <a:prstGeom prst="rect">
            <a:avLst/>
          </a:prstGeom>
        </p:spPr>
      </p:pic>
    </p:spTree>
    <p:extLst>
      <p:ext uri="{BB962C8B-B14F-4D97-AF65-F5344CB8AC3E}">
        <p14:creationId xmlns:p14="http://schemas.microsoft.com/office/powerpoint/2010/main" val="3975771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Use the Action Center</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236837" y="1191056"/>
            <a:ext cx="10383899" cy="777240"/>
          </a:xfrm>
        </p:spPr>
        <p:txBody>
          <a:bodyPr/>
          <a:lstStyle/>
          <a:p>
            <a:r>
              <a:rPr lang="en-US" sz="2000" dirty="0"/>
              <a:t>The action center consists of two main tabs: Pending actions and History.</a:t>
            </a:r>
          </a:p>
          <a:p>
            <a:endParaRPr lang="en-US" sz="2000" dirty="0"/>
          </a:p>
        </p:txBody>
      </p:sp>
      <p:pic>
        <p:nvPicPr>
          <p:cNvPr id="6" name="Picture 5" descr="Graphical user interface, application&#10;&#10;Description automatically generated">
            <a:extLst>
              <a:ext uri="{FF2B5EF4-FFF2-40B4-BE49-F238E27FC236}">
                <a16:creationId xmlns:a16="http://schemas.microsoft.com/office/drawing/2014/main" id="{95D8D02F-7644-4D8B-A089-695B04179259}"/>
              </a:ext>
            </a:extLst>
          </p:cNvPr>
          <p:cNvPicPr>
            <a:picLocks noChangeAspect="1"/>
          </p:cNvPicPr>
          <p:nvPr/>
        </p:nvPicPr>
        <p:blipFill>
          <a:blip r:embed="rId3"/>
          <a:stretch>
            <a:fillRect/>
          </a:stretch>
        </p:blipFill>
        <p:spPr>
          <a:xfrm>
            <a:off x="1236837" y="1716643"/>
            <a:ext cx="10311667" cy="4325811"/>
          </a:xfrm>
          <a:prstGeom prst="rect">
            <a:avLst/>
          </a:prstGeom>
        </p:spPr>
      </p:pic>
    </p:spTree>
    <p:extLst>
      <p:ext uri="{BB962C8B-B14F-4D97-AF65-F5344CB8AC3E}">
        <p14:creationId xmlns:p14="http://schemas.microsoft.com/office/powerpoint/2010/main" val="10861491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Perform advanced hunting</a:t>
            </a:r>
          </a:p>
        </p:txBody>
      </p:sp>
      <p:sp>
        <p:nvSpPr>
          <p:cNvPr id="10" name="Text Placeholder 9">
            <a:extLst>
              <a:ext uri="{FF2B5EF4-FFF2-40B4-BE49-F238E27FC236}">
                <a16:creationId xmlns:a16="http://schemas.microsoft.com/office/drawing/2014/main" id="{E2179802-A4CF-4D09-AE4F-3D6AA1679814}"/>
              </a:ext>
            </a:extLst>
          </p:cNvPr>
          <p:cNvSpPr>
            <a:spLocks noGrp="1"/>
          </p:cNvSpPr>
          <p:nvPr>
            <p:ph type="body" sz="quarter" idx="18"/>
          </p:nvPr>
        </p:nvSpPr>
        <p:spPr>
          <a:xfrm>
            <a:off x="418643" y="1074766"/>
            <a:ext cx="11341267" cy="923330"/>
          </a:xfrm>
        </p:spPr>
        <p:txBody>
          <a:bodyPr/>
          <a:lstStyle/>
          <a:p>
            <a:pPr>
              <a:spcBef>
                <a:spcPts val="882"/>
              </a:spcBef>
            </a:pPr>
            <a:r>
              <a:rPr lang="en-US" spc="0" dirty="0">
                <a:solidFill>
                  <a:schemeClr val="tx1"/>
                </a:solidFill>
                <a:latin typeface="+mn-lt"/>
              </a:rPr>
              <a:t>Advanced hunting is a query-based threat-hunting tool that lets you explore up to 30 days of raw data. You can proactively inspect events in your network to locate threat indicators and entities. The flexible access to data enables unconstrained hunting for both known and potential threats.</a:t>
            </a:r>
          </a:p>
        </p:txBody>
      </p:sp>
      <p:grpSp>
        <p:nvGrpSpPr>
          <p:cNvPr id="65" name="Group 64">
            <a:extLst>
              <a:ext uri="{FF2B5EF4-FFF2-40B4-BE49-F238E27FC236}">
                <a16:creationId xmlns:a16="http://schemas.microsoft.com/office/drawing/2014/main" id="{89CFFBD7-107B-4C99-A74D-E3F30F5748C6}"/>
              </a:ext>
              <a:ext uri="{C183D7F6-B498-43B3-948B-1728B52AA6E4}">
                <adec:decorative xmlns:adec="http://schemas.microsoft.com/office/drawing/2017/decorative" val="1"/>
              </a:ext>
            </a:extLst>
          </p:cNvPr>
          <p:cNvGrpSpPr/>
          <p:nvPr/>
        </p:nvGrpSpPr>
        <p:grpSpPr>
          <a:xfrm>
            <a:off x="418643" y="2203734"/>
            <a:ext cx="717140" cy="717242"/>
            <a:chOff x="418643" y="1487929"/>
            <a:chExt cx="717140" cy="717242"/>
          </a:xfrm>
        </p:grpSpPr>
        <p:grpSp>
          <p:nvGrpSpPr>
            <p:cNvPr id="66" name="Group 65">
              <a:extLst>
                <a:ext uri="{FF2B5EF4-FFF2-40B4-BE49-F238E27FC236}">
                  <a16:creationId xmlns:a16="http://schemas.microsoft.com/office/drawing/2014/main" id="{9D1A19AB-51DA-4268-A4D8-43825EE81931}"/>
                </a:ext>
              </a:extLst>
            </p:cNvPr>
            <p:cNvGrpSpPr/>
            <p:nvPr/>
          </p:nvGrpSpPr>
          <p:grpSpPr>
            <a:xfrm>
              <a:off x="418643" y="1487929"/>
              <a:ext cx="717140" cy="717242"/>
              <a:chOff x="418643" y="1487929"/>
              <a:chExt cx="717140" cy="717242"/>
            </a:xfrm>
          </p:grpSpPr>
          <p:sp>
            <p:nvSpPr>
              <p:cNvPr id="68" name="Freeform 5">
                <a:extLst>
                  <a:ext uri="{FF2B5EF4-FFF2-40B4-BE49-F238E27FC236}">
                    <a16:creationId xmlns:a16="http://schemas.microsoft.com/office/drawing/2014/main" id="{C4931A44-C3AA-4D8A-8206-3F4068A5FD69}"/>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9" name="Freeform 6">
                <a:extLst>
                  <a:ext uri="{FF2B5EF4-FFF2-40B4-BE49-F238E27FC236}">
                    <a16:creationId xmlns:a16="http://schemas.microsoft.com/office/drawing/2014/main" id="{818F43DF-BB1F-4DD5-ADD0-00DA1083784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7" name="Lock" title="Icon of a padlock">
              <a:extLst>
                <a:ext uri="{FF2B5EF4-FFF2-40B4-BE49-F238E27FC236}">
                  <a16:creationId xmlns:a16="http://schemas.microsoft.com/office/drawing/2014/main" id="{D764F747-35D7-46AE-98E1-C60D6A1F2594}"/>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a:xfrm>
            <a:off x="1389459" y="2233171"/>
            <a:ext cx="10383899" cy="658368"/>
          </a:xfrm>
        </p:spPr>
        <p:txBody>
          <a:bodyPr/>
          <a:lstStyle/>
          <a:p>
            <a:pPr lvl="1"/>
            <a:r>
              <a:rPr lang="en-US" sz="2400" dirty="0"/>
              <a:t>Perform root cause analysis</a:t>
            </a:r>
          </a:p>
        </p:txBody>
      </p:sp>
      <p:grpSp>
        <p:nvGrpSpPr>
          <p:cNvPr id="70" name="Group 69">
            <a:extLst>
              <a:ext uri="{FF2B5EF4-FFF2-40B4-BE49-F238E27FC236}">
                <a16:creationId xmlns:a16="http://schemas.microsoft.com/office/drawing/2014/main" id="{9B8B13B2-0308-4284-807E-3C6557736DAA}"/>
              </a:ext>
              <a:ext uri="{C183D7F6-B498-43B3-948B-1728B52AA6E4}">
                <adec:decorative xmlns:adec="http://schemas.microsoft.com/office/drawing/2017/decorative" val="1"/>
              </a:ext>
            </a:extLst>
          </p:cNvPr>
          <p:cNvGrpSpPr/>
          <p:nvPr/>
        </p:nvGrpSpPr>
        <p:grpSpPr>
          <a:xfrm>
            <a:off x="418643" y="3150153"/>
            <a:ext cx="717140" cy="717242"/>
            <a:chOff x="418643" y="2533089"/>
            <a:chExt cx="717140" cy="717242"/>
          </a:xfrm>
        </p:grpSpPr>
        <p:grpSp>
          <p:nvGrpSpPr>
            <p:cNvPr id="71" name="Group 70">
              <a:extLst>
                <a:ext uri="{FF2B5EF4-FFF2-40B4-BE49-F238E27FC236}">
                  <a16:creationId xmlns:a16="http://schemas.microsoft.com/office/drawing/2014/main" id="{BB9AEAB2-4564-4E93-8380-A497D9BBEDAC}"/>
                </a:ext>
              </a:extLst>
            </p:cNvPr>
            <p:cNvGrpSpPr/>
            <p:nvPr/>
          </p:nvGrpSpPr>
          <p:grpSpPr>
            <a:xfrm>
              <a:off x="418643" y="2533089"/>
              <a:ext cx="717140" cy="717242"/>
              <a:chOff x="418643" y="2533089"/>
              <a:chExt cx="717140" cy="717242"/>
            </a:xfrm>
          </p:grpSpPr>
          <p:sp>
            <p:nvSpPr>
              <p:cNvPr id="73" name="Freeform 5">
                <a:extLst>
                  <a:ext uri="{FF2B5EF4-FFF2-40B4-BE49-F238E27FC236}">
                    <a16:creationId xmlns:a16="http://schemas.microsoft.com/office/drawing/2014/main" id="{D7D2B6CF-12D9-4BBB-AB1A-0E60CA50880B}"/>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4" name="Freeform 6">
                <a:extLst>
                  <a:ext uri="{FF2B5EF4-FFF2-40B4-BE49-F238E27FC236}">
                    <a16:creationId xmlns:a16="http://schemas.microsoft.com/office/drawing/2014/main" id="{6975DD78-DD78-4CAA-A053-D1C0D028F6E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2" name="shield_3" title="Icon of a shield with an exclamation point inside">
              <a:extLst>
                <a:ext uri="{FF2B5EF4-FFF2-40B4-BE49-F238E27FC236}">
                  <a16:creationId xmlns:a16="http://schemas.microsoft.com/office/drawing/2014/main" id="{2FEE118B-05EF-4117-A5A6-D9D09A5D843B}"/>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a:xfrm>
            <a:off x="1389459" y="3179899"/>
            <a:ext cx="10383899" cy="658368"/>
          </a:xfrm>
        </p:spPr>
        <p:txBody>
          <a:bodyPr/>
          <a:lstStyle/>
          <a:p>
            <a:pPr lvl="1"/>
            <a:r>
              <a:rPr lang="en-US" sz="2400" dirty="0"/>
              <a:t>Create custom detections</a:t>
            </a:r>
          </a:p>
        </p:txBody>
      </p:sp>
    </p:spTree>
    <p:extLst>
      <p:ext uri="{BB962C8B-B14F-4D97-AF65-F5344CB8AC3E}">
        <p14:creationId xmlns:p14="http://schemas.microsoft.com/office/powerpoint/2010/main" val="3254911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25366" y="304543"/>
            <a:ext cx="11341268" cy="680196"/>
          </a:xfrm>
        </p:spPr>
        <p:txBody>
          <a:bodyPr/>
          <a:lstStyle/>
          <a:p>
            <a:r>
              <a:rPr lang="en-US" dirty="0"/>
              <a:t>Hunt threats within your network</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814250" y="1197674"/>
            <a:ext cx="10383899" cy="777240"/>
          </a:xfrm>
        </p:spPr>
        <p:txBody>
          <a:bodyPr/>
          <a:lstStyle/>
          <a:p>
            <a:pPr>
              <a:lnSpc>
                <a:spcPct val="100000"/>
              </a:lnSpc>
            </a:pPr>
            <a:r>
              <a:rPr lang="en-US" sz="2000" dirty="0"/>
              <a:t>Advanced hunting within Microsoft Defender allows you to hunt for possible threats across your organization using a powerful search and query tool. </a:t>
            </a:r>
          </a:p>
        </p:txBody>
      </p:sp>
      <p:pic>
        <p:nvPicPr>
          <p:cNvPr id="6" name="Picture 5" descr="Graphical user interface, text, application&#10;&#10;Description automatically generated">
            <a:extLst>
              <a:ext uri="{FF2B5EF4-FFF2-40B4-BE49-F238E27FC236}">
                <a16:creationId xmlns:a16="http://schemas.microsoft.com/office/drawing/2014/main" id="{6753DF44-18C9-4F88-BE35-CA50C6C30091}"/>
              </a:ext>
            </a:extLst>
          </p:cNvPr>
          <p:cNvPicPr>
            <a:picLocks noChangeAspect="1"/>
          </p:cNvPicPr>
          <p:nvPr/>
        </p:nvPicPr>
        <p:blipFill>
          <a:blip r:embed="rId3"/>
          <a:stretch>
            <a:fillRect/>
          </a:stretch>
        </p:blipFill>
        <p:spPr>
          <a:xfrm>
            <a:off x="814250" y="2187850"/>
            <a:ext cx="10563500" cy="4365580"/>
          </a:xfrm>
          <a:prstGeom prst="rect">
            <a:avLst/>
          </a:prstGeom>
        </p:spPr>
      </p:pic>
    </p:spTree>
    <p:extLst>
      <p:ext uri="{BB962C8B-B14F-4D97-AF65-F5344CB8AC3E}">
        <p14:creationId xmlns:p14="http://schemas.microsoft.com/office/powerpoint/2010/main" val="15354737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Consult Microsoft threat experts</a:t>
            </a:r>
          </a:p>
        </p:txBody>
      </p:sp>
      <p:sp>
        <p:nvSpPr>
          <p:cNvPr id="33" name="Freeform 5">
            <a:extLst>
              <a:ext uri="{FF2B5EF4-FFF2-40B4-BE49-F238E27FC236}">
                <a16:creationId xmlns:a16="http://schemas.microsoft.com/office/drawing/2014/main" id="{B347C2F9-1C68-4C51-8D2D-1709B56B9480}"/>
              </a:ext>
              <a:ext uri="{C183D7F6-B498-43B3-948B-1728B52AA6E4}">
                <adec:decorative xmlns:adec="http://schemas.microsoft.com/office/drawing/2017/decorative" val="1"/>
              </a:ext>
            </a:extLst>
          </p:cNvPr>
          <p:cNvSpPr>
            <a:spLocks/>
          </p:cNvSpPr>
          <p:nvPr/>
        </p:nvSpPr>
        <p:spPr bwMode="auto">
          <a:xfrm>
            <a:off x="418643" y="1456896"/>
            <a:ext cx="896425" cy="896425"/>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 name="Text Placeholder 5"/>
          <p:cNvSpPr>
            <a:spLocks noGrp="1"/>
          </p:cNvSpPr>
          <p:nvPr>
            <p:ph type="body" sz="quarter" idx="11"/>
          </p:nvPr>
        </p:nvSpPr>
        <p:spPr/>
        <p:txBody>
          <a:body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sz="2000" dirty="0">
                <a:latin typeface="+mn-lt"/>
              </a:rPr>
              <a:t>Microsoft Threat Experts is a managed threat hunting service that provides Security Operation Centers (SOCs) with expert level monitoring and analysis to ensure critical threats in their unique environments are not missed.</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xfrm>
            <a:off x="432090" y="3517900"/>
            <a:ext cx="5435768" cy="825500"/>
          </a:xfrm>
          <a:ln>
            <a:solidFill>
              <a:schemeClr val="accent1"/>
            </a:solidFill>
          </a:ln>
        </p:spPr>
        <p:txBody>
          <a:bodyPr/>
          <a:lstStyle/>
          <a:p>
            <a:r>
              <a:rPr lang="en-US" dirty="0"/>
              <a:t>Targeted attack notification</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xfrm>
            <a:off x="6337590" y="3517900"/>
            <a:ext cx="5435768" cy="825500"/>
          </a:xfrm>
          <a:ln>
            <a:solidFill>
              <a:schemeClr val="accent1"/>
            </a:solidFill>
          </a:ln>
        </p:spPr>
        <p:txBody>
          <a:bodyPr/>
          <a:lstStyle/>
          <a:p>
            <a:r>
              <a:rPr lang="en-US" dirty="0"/>
              <a:t>Collaborate with experts, on demand</a:t>
            </a:r>
          </a:p>
        </p:txBody>
      </p:sp>
      <p:grpSp>
        <p:nvGrpSpPr>
          <p:cNvPr id="5" name="Group 4">
            <a:extLst>
              <a:ext uri="{FF2B5EF4-FFF2-40B4-BE49-F238E27FC236}">
                <a16:creationId xmlns:a16="http://schemas.microsoft.com/office/drawing/2014/main" id="{BD7E2C20-D5A6-4E9E-A433-A7D904C32749}"/>
              </a:ext>
              <a:ext uri="{C183D7F6-B498-43B3-948B-1728B52AA6E4}">
                <adec:decorative xmlns:adec="http://schemas.microsoft.com/office/drawing/2017/decorative" val="1"/>
              </a:ext>
            </a:extLst>
          </p:cNvPr>
          <p:cNvGrpSpPr/>
          <p:nvPr/>
        </p:nvGrpSpPr>
        <p:grpSpPr>
          <a:xfrm>
            <a:off x="418643" y="1456896"/>
            <a:ext cx="896425" cy="896425"/>
            <a:chOff x="418643" y="1456896"/>
            <a:chExt cx="896425" cy="896425"/>
          </a:xfrm>
        </p:grpSpPr>
        <p:grpSp>
          <p:nvGrpSpPr>
            <p:cNvPr id="4" name="Group 3">
              <a:extLst>
                <a:ext uri="{FF2B5EF4-FFF2-40B4-BE49-F238E27FC236}">
                  <a16:creationId xmlns:a16="http://schemas.microsoft.com/office/drawing/2014/main" id="{57F9C6A2-9EDD-4EEC-A581-74F84924DAD0}"/>
                </a:ext>
              </a:extLst>
            </p:cNvPr>
            <p:cNvGrpSpPr/>
            <p:nvPr/>
          </p:nvGrpSpPr>
          <p:grpSpPr>
            <a:xfrm>
              <a:off x="418643" y="1456896"/>
              <a:ext cx="896425" cy="896425"/>
              <a:chOff x="418643" y="1456896"/>
              <a:chExt cx="896425" cy="896425"/>
            </a:xfrm>
          </p:grpSpPr>
          <p:sp>
            <p:nvSpPr>
              <p:cNvPr id="32" name="AutoShape 3">
                <a:extLst>
                  <a:ext uri="{FF2B5EF4-FFF2-40B4-BE49-F238E27FC236}">
                    <a16:creationId xmlns:a16="http://schemas.microsoft.com/office/drawing/2014/main" id="{156C7984-D7C5-4F8E-BA67-F847016F36DC}"/>
                  </a:ext>
                </a:extLst>
              </p:cNvPr>
              <p:cNvSpPr>
                <a:spLocks noChangeAspect="1" noChangeArrowheads="1" noTextEdit="1"/>
              </p:cNvSpPr>
              <p:nvPr/>
            </p:nvSpPr>
            <p:spPr bwMode="auto">
              <a:xfrm>
                <a:off x="418643" y="1456896"/>
                <a:ext cx="896425" cy="89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5" name="Freeform 6">
                <a:extLst>
                  <a:ext uri="{FF2B5EF4-FFF2-40B4-BE49-F238E27FC236}">
                    <a16:creationId xmlns:a16="http://schemas.microsoft.com/office/drawing/2014/main" id="{07ADE806-D450-4A7C-B2E3-33206A62ECEF}"/>
                  </a:ext>
                </a:extLst>
              </p:cNvPr>
              <p:cNvSpPr>
                <a:spLocks noEditPoints="1"/>
              </p:cNvSpPr>
              <p:nvPr/>
            </p:nvSpPr>
            <p:spPr bwMode="auto">
              <a:xfrm>
                <a:off x="489557" y="1526900"/>
                <a:ext cx="754597" cy="756416"/>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3" name="Fingerprint_E928" title="Icon of a fingerprint">
              <a:extLst>
                <a:ext uri="{FF2B5EF4-FFF2-40B4-BE49-F238E27FC236}">
                  <a16:creationId xmlns:a16="http://schemas.microsoft.com/office/drawing/2014/main" id="{BB394225-8E9C-4A4D-ADAB-D0DD3979098F}"/>
                </a:ext>
              </a:extLst>
            </p:cNvPr>
            <p:cNvSpPr>
              <a:spLocks noChangeAspect="1" noEditPoints="1"/>
            </p:cNvSpPr>
            <p:nvPr/>
          </p:nvSpPr>
          <p:spPr bwMode="auto">
            <a:xfrm>
              <a:off x="707016" y="1690154"/>
              <a:ext cx="319678" cy="42990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22137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023" y="2941591"/>
            <a:ext cx="8852145" cy="1520673"/>
          </a:xfrm>
        </p:spPr>
        <p:txBody>
          <a:bodyPr/>
          <a:lstStyle/>
          <a:p>
            <a:r>
              <a:rPr lang="en-US" dirty="0"/>
              <a:t>Lesson 3: Remediate risks with Microsoft Defender for Office 365</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134144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428681" y="2532448"/>
            <a:ext cx="5428936" cy="1793104"/>
          </a:xfrm>
        </p:spPr>
        <p:txBody>
          <a:bodyPr/>
          <a:lstStyle/>
          <a:p>
            <a:r>
              <a:rPr lang="en-US" sz="3600" dirty="0">
                <a:solidFill>
                  <a:schemeClr val="tx1"/>
                </a:solidFill>
              </a:rPr>
              <a:t>Module 1:</a:t>
            </a:r>
            <a:br>
              <a:rPr lang="en-US" sz="3600" dirty="0">
                <a:solidFill>
                  <a:schemeClr val="tx1"/>
                </a:solidFill>
              </a:rPr>
            </a:br>
            <a:r>
              <a:rPr lang="en-US" sz="3600" dirty="0">
                <a:solidFill>
                  <a:schemeClr val="tx1"/>
                </a:solidFill>
              </a:rPr>
              <a:t>Mitigate threats using Microsoft 365 Defender</a:t>
            </a:r>
          </a:p>
        </p:txBody>
      </p:sp>
    </p:spTree>
    <p:extLst>
      <p:ext uri="{BB962C8B-B14F-4D97-AF65-F5344CB8AC3E}">
        <p14:creationId xmlns:p14="http://schemas.microsoft.com/office/powerpoint/2010/main" val="2182387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Define the capabilities of Microsoft Defender for Office 365</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Describe how to simulate attacks within your network</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Explain how Microsoft Defender for Office 365 can remediate risks in your environment</a:t>
            </a:r>
          </a:p>
        </p:txBody>
      </p:sp>
    </p:spTree>
    <p:extLst>
      <p:ext uri="{BB962C8B-B14F-4D97-AF65-F5344CB8AC3E}">
        <p14:creationId xmlns:p14="http://schemas.microsoft.com/office/powerpoint/2010/main" val="26093087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2" y="324356"/>
            <a:ext cx="11341268" cy="680196"/>
          </a:xfrm>
        </p:spPr>
        <p:txBody>
          <a:bodyPr/>
          <a:lstStyle/>
          <a:p>
            <a:r>
              <a:rPr lang="en-US" dirty="0"/>
              <a:t>Microsoft Defender for Office 365 explained</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171977" y="1004552"/>
            <a:ext cx="10601381" cy="899384"/>
          </a:xfrm>
        </p:spPr>
        <p:txBody>
          <a:bodyPr/>
          <a:lstStyle/>
          <a:p>
            <a:pPr>
              <a:lnSpc>
                <a:spcPct val="100000"/>
              </a:lnSpc>
            </a:pPr>
            <a:r>
              <a:rPr lang="en-US" sz="2000" dirty="0"/>
              <a:t>Microsoft Defender for Office 365 is a cloud-based email filtering service that helps protect your organization against unknown malware and viruses by providing robust zero-day protection. </a:t>
            </a:r>
          </a:p>
        </p:txBody>
      </p:sp>
      <p:pic>
        <p:nvPicPr>
          <p:cNvPr id="5" name="Picture 4" descr="Graphical user interface&#10;&#10;Description automatically generated with low confidence">
            <a:extLst>
              <a:ext uri="{FF2B5EF4-FFF2-40B4-BE49-F238E27FC236}">
                <a16:creationId xmlns:a16="http://schemas.microsoft.com/office/drawing/2014/main" id="{F8A5FE9E-B8BA-4373-A3C3-416321C7CA93}"/>
              </a:ext>
            </a:extLst>
          </p:cNvPr>
          <p:cNvPicPr>
            <a:picLocks noChangeAspect="1"/>
          </p:cNvPicPr>
          <p:nvPr/>
        </p:nvPicPr>
        <p:blipFill>
          <a:blip r:embed="rId3"/>
          <a:stretch>
            <a:fillRect/>
          </a:stretch>
        </p:blipFill>
        <p:spPr>
          <a:xfrm>
            <a:off x="1573461" y="2023454"/>
            <a:ext cx="9798411" cy="4321451"/>
          </a:xfrm>
          <a:prstGeom prst="rect">
            <a:avLst/>
          </a:prstGeom>
        </p:spPr>
      </p:pic>
    </p:spTree>
    <p:extLst>
      <p:ext uri="{BB962C8B-B14F-4D97-AF65-F5344CB8AC3E}">
        <p14:creationId xmlns:p14="http://schemas.microsoft.com/office/powerpoint/2010/main" val="26574637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Automate, investigate, and remediate</a:t>
            </a:r>
          </a:p>
        </p:txBody>
      </p:sp>
      <p:pic>
        <p:nvPicPr>
          <p:cNvPr id="4" name="Picture 3" descr="Timeline&#10;&#10;Description automatically generated">
            <a:extLst>
              <a:ext uri="{FF2B5EF4-FFF2-40B4-BE49-F238E27FC236}">
                <a16:creationId xmlns:a16="http://schemas.microsoft.com/office/drawing/2014/main" id="{76FC7BEE-CEFA-4232-A463-7AAAFB21AE0F}"/>
              </a:ext>
            </a:extLst>
          </p:cNvPr>
          <p:cNvPicPr>
            <a:picLocks noChangeAspect="1"/>
          </p:cNvPicPr>
          <p:nvPr/>
        </p:nvPicPr>
        <p:blipFill>
          <a:blip r:embed="rId3"/>
          <a:stretch>
            <a:fillRect/>
          </a:stretch>
        </p:blipFill>
        <p:spPr>
          <a:xfrm>
            <a:off x="890712" y="1047013"/>
            <a:ext cx="10410576" cy="5449796"/>
          </a:xfrm>
          <a:prstGeom prst="rect">
            <a:avLst/>
          </a:prstGeom>
        </p:spPr>
      </p:pic>
    </p:spTree>
    <p:extLst>
      <p:ext uri="{BB962C8B-B14F-4D97-AF65-F5344CB8AC3E}">
        <p14:creationId xmlns:p14="http://schemas.microsoft.com/office/powerpoint/2010/main" val="32225354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2F0-EDA0-4919-9A33-DA32D50B937F}"/>
              </a:ext>
            </a:extLst>
          </p:cNvPr>
          <p:cNvSpPr>
            <a:spLocks noGrp="1"/>
          </p:cNvSpPr>
          <p:nvPr>
            <p:ph type="title"/>
          </p:nvPr>
        </p:nvSpPr>
        <p:spPr>
          <a:xfrm>
            <a:off x="588263" y="497958"/>
            <a:ext cx="11018520" cy="430826"/>
          </a:xfrm>
        </p:spPr>
        <p:txBody>
          <a:bodyPr/>
          <a:lstStyle/>
          <a:p>
            <a:r>
              <a:rPr lang="en-US" dirty="0"/>
              <a:t>Guided Demonstration – Defender for Office 365</a:t>
            </a:r>
          </a:p>
        </p:txBody>
      </p:sp>
      <p:sp>
        <p:nvSpPr>
          <p:cNvPr id="3" name="Rectangle 2">
            <a:extLst>
              <a:ext uri="{FF2B5EF4-FFF2-40B4-BE49-F238E27FC236}">
                <a16:creationId xmlns:a16="http://schemas.microsoft.com/office/drawing/2014/main" id="{7DBCEFBF-1A58-4AC5-A201-44589DD26260}"/>
              </a:ext>
              <a:ext uri="{C183D7F6-B498-43B3-948B-1728B52AA6E4}">
                <adec:decorative xmlns:adec="http://schemas.microsoft.com/office/drawing/2017/decorative" val="0"/>
              </a:ext>
            </a:extLst>
          </p:cNvPr>
          <p:cNvSpPr/>
          <p:nvPr/>
        </p:nvSpPr>
        <p:spPr bwMode="auto">
          <a:xfrm>
            <a:off x="568047" y="1720818"/>
            <a:ext cx="4229303" cy="3668068"/>
          </a:xfrm>
          <a:prstGeom prst="rect">
            <a:avLst/>
          </a:prstGeom>
          <a:solidFill>
            <a:schemeClr val="bg1">
              <a:lumMod val="95000"/>
            </a:schemeClr>
          </a:solid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79285" tIns="134464" rIns="179285" bIns="134464" numCol="1" spcCol="0" rtlCol="0" fromWordArt="0" anchor="t" anchorCtr="0" forceAA="0" compatLnSpc="1">
            <a:prstTxWarp prst="textNoShape">
              <a:avLst/>
            </a:prstTxWarp>
            <a:noAutofit/>
          </a:bodyPr>
          <a:lstStyle/>
          <a:p>
            <a:pPr lvl="0" fontAlgn="base"/>
            <a:r>
              <a:rPr lang="en-US" sz="2353" dirty="0">
                <a:latin typeface="Segoe UI Semibold"/>
              </a:rPr>
              <a:t>Scenario:</a:t>
            </a:r>
          </a:p>
          <a:p>
            <a:pPr marL="0" lvl="1" fontAlgn="base"/>
            <a:r>
              <a:rPr lang="en-US" sz="2353" dirty="0"/>
              <a:t>You are the security operations analyst and must protect your Office 365 workloads in your organization.</a:t>
            </a:r>
          </a:p>
        </p:txBody>
      </p:sp>
      <p:sp>
        <p:nvSpPr>
          <p:cNvPr id="4" name="Rectangle 3">
            <a:extLst>
              <a:ext uri="{FF2B5EF4-FFF2-40B4-BE49-F238E27FC236}">
                <a16:creationId xmlns:a16="http://schemas.microsoft.com/office/drawing/2014/main" id="{32ACE743-2610-4C45-9299-E5997950E4F7}"/>
              </a:ext>
              <a:ext uri="{C183D7F6-B498-43B3-948B-1728B52AA6E4}">
                <adec:decorative xmlns:adec="http://schemas.microsoft.com/office/drawing/2017/decorative" val="1"/>
              </a:ext>
            </a:extLst>
          </p:cNvPr>
          <p:cNvSpPr/>
          <p:nvPr/>
        </p:nvSpPr>
        <p:spPr bwMode="auto">
          <a:xfrm>
            <a:off x="4974666" y="1720818"/>
            <a:ext cx="6649288" cy="4560712"/>
          </a:xfrm>
          <a:prstGeom prst="rec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lvl="0" fontAlgn="base"/>
            <a:endParaRPr lang="en-US" sz="1961" dirty="0">
              <a:latin typeface="+mj-lt"/>
            </a:endParaRPr>
          </a:p>
        </p:txBody>
      </p:sp>
      <p:sp>
        <p:nvSpPr>
          <p:cNvPr id="5" name="Oval 4">
            <a:extLst>
              <a:ext uri="{FF2B5EF4-FFF2-40B4-BE49-F238E27FC236}">
                <a16:creationId xmlns:a16="http://schemas.microsoft.com/office/drawing/2014/main" id="{6702F31D-D439-4716-A2C7-1866D949A71E}"/>
              </a:ext>
            </a:extLst>
          </p:cNvPr>
          <p:cNvSpPr/>
          <p:nvPr/>
        </p:nvSpPr>
        <p:spPr bwMode="auto">
          <a:xfrm>
            <a:off x="5198832" y="2146442"/>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ea typeface="Segoe UI" pitchFamily="34" charset="0"/>
                <a:cs typeface="Segoe UI" pitchFamily="34" charset="0"/>
              </a:rPr>
              <a:t>Task 1</a:t>
            </a:r>
            <a:endParaRPr lang="en-IN" sz="1961" dirty="0">
              <a:solidFill>
                <a:schemeClr val="tx1"/>
              </a:solidFill>
              <a:latin typeface="+mj-lt"/>
              <a:ea typeface="Segoe UI" pitchFamily="34" charset="0"/>
              <a:cs typeface="Segoe UI" pitchFamily="34" charset="0"/>
            </a:endParaRPr>
          </a:p>
        </p:txBody>
      </p:sp>
      <p:sp>
        <p:nvSpPr>
          <p:cNvPr id="6" name="TextBox 5">
            <a:extLst>
              <a:ext uri="{FF2B5EF4-FFF2-40B4-BE49-F238E27FC236}">
                <a16:creationId xmlns:a16="http://schemas.microsoft.com/office/drawing/2014/main" id="{677F88CA-C9AC-476B-A4BB-EC8F4EC99FA3}"/>
              </a:ext>
            </a:extLst>
          </p:cNvPr>
          <p:cNvSpPr txBox="1"/>
          <p:nvPr/>
        </p:nvSpPr>
        <p:spPr>
          <a:xfrm>
            <a:off x="6407284" y="2476368"/>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Configure policies</a:t>
            </a:r>
            <a:endParaRPr lang="en-US" sz="2353" dirty="0"/>
          </a:p>
        </p:txBody>
      </p:sp>
      <p:sp>
        <p:nvSpPr>
          <p:cNvPr id="7" name="Oval 6">
            <a:extLst>
              <a:ext uri="{FF2B5EF4-FFF2-40B4-BE49-F238E27FC236}">
                <a16:creationId xmlns:a16="http://schemas.microsoft.com/office/drawing/2014/main" id="{ADDA7DAD-F953-4E1E-AAF0-953EDE02CECF}"/>
              </a:ext>
            </a:extLst>
          </p:cNvPr>
          <p:cNvSpPr/>
          <p:nvPr/>
        </p:nvSpPr>
        <p:spPr bwMode="auto">
          <a:xfrm>
            <a:off x="5198832" y="3484144"/>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2</a:t>
            </a:r>
            <a:endParaRPr lang="en-IN" sz="1961" dirty="0">
              <a:solidFill>
                <a:schemeClr val="tx1"/>
              </a:solidFill>
              <a:latin typeface="+mj-lt"/>
              <a:cs typeface="Segoe UI" pitchFamily="34" charset="0"/>
            </a:endParaRPr>
          </a:p>
        </p:txBody>
      </p:sp>
      <p:sp>
        <p:nvSpPr>
          <p:cNvPr id="8" name="TextBox 7">
            <a:extLst>
              <a:ext uri="{FF2B5EF4-FFF2-40B4-BE49-F238E27FC236}">
                <a16:creationId xmlns:a16="http://schemas.microsoft.com/office/drawing/2014/main" id="{16D498BC-420F-4937-885C-FC47606896C8}"/>
              </a:ext>
            </a:extLst>
          </p:cNvPr>
          <p:cNvSpPr txBox="1"/>
          <p:nvPr/>
        </p:nvSpPr>
        <p:spPr>
          <a:xfrm>
            <a:off x="6426102" y="3779828"/>
            <a:ext cx="4992505" cy="362087"/>
          </a:xfrm>
          <a:prstGeom prst="rect">
            <a:avLst/>
          </a:prstGeom>
          <a:noFill/>
        </p:spPr>
        <p:txBody>
          <a:bodyPr wrap="square" lIns="0" tIns="0" rIns="0" bIns="0" rtlCol="0">
            <a:spAutoFit/>
          </a:bodyPr>
          <a:lstStyle/>
          <a:p>
            <a:r>
              <a:rPr lang="en-US" sz="2353" dirty="0"/>
              <a:t>Analyze threats</a:t>
            </a:r>
            <a:endParaRPr lang="en-IN" sz="2353" dirty="0"/>
          </a:p>
        </p:txBody>
      </p:sp>
      <p:sp>
        <p:nvSpPr>
          <p:cNvPr id="10" name="Oval 9">
            <a:extLst>
              <a:ext uri="{FF2B5EF4-FFF2-40B4-BE49-F238E27FC236}">
                <a16:creationId xmlns:a16="http://schemas.microsoft.com/office/drawing/2014/main" id="{9B4BC4CE-43A9-4E1E-9080-BEE702CDD08C}"/>
              </a:ext>
            </a:extLst>
          </p:cNvPr>
          <p:cNvSpPr/>
          <p:nvPr/>
        </p:nvSpPr>
        <p:spPr bwMode="auto">
          <a:xfrm>
            <a:off x="5202147" y="4749727"/>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3</a:t>
            </a:r>
            <a:endParaRPr lang="en-IN" sz="1961" dirty="0">
              <a:solidFill>
                <a:schemeClr val="tx1"/>
              </a:solidFill>
              <a:latin typeface="+mj-lt"/>
              <a:cs typeface="Segoe UI" pitchFamily="34" charset="0"/>
            </a:endParaRPr>
          </a:p>
        </p:txBody>
      </p:sp>
      <p:sp>
        <p:nvSpPr>
          <p:cNvPr id="12" name="TextBox 11">
            <a:extLst>
              <a:ext uri="{FF2B5EF4-FFF2-40B4-BE49-F238E27FC236}">
                <a16:creationId xmlns:a16="http://schemas.microsoft.com/office/drawing/2014/main" id="{D883CDBA-A708-481B-A1F2-FC9FDCDB6415}"/>
              </a:ext>
            </a:extLst>
          </p:cNvPr>
          <p:cNvSpPr txBox="1"/>
          <p:nvPr/>
        </p:nvSpPr>
        <p:spPr>
          <a:xfrm>
            <a:off x="6401387" y="5076023"/>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Respond to attacks</a:t>
            </a:r>
            <a:endParaRPr lang="en-US" sz="2353" dirty="0"/>
          </a:p>
        </p:txBody>
      </p:sp>
    </p:spTree>
    <p:extLst>
      <p:ext uri="{BB962C8B-B14F-4D97-AF65-F5344CB8AC3E}">
        <p14:creationId xmlns:p14="http://schemas.microsoft.com/office/powerpoint/2010/main" val="20389135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Simulate attacks</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sz="2800" dirty="0"/>
              <a:t>Threat trackers</a:t>
            </a:r>
          </a:p>
        </p:txBody>
      </p:sp>
      <p:sp>
        <p:nvSpPr>
          <p:cNvPr id="19" name="Text Placeholder 18">
            <a:extLst>
              <a:ext uri="{FF2B5EF4-FFF2-40B4-BE49-F238E27FC236}">
                <a16:creationId xmlns:a16="http://schemas.microsoft.com/office/drawing/2014/main" id="{E3059D41-9728-4B58-9237-CADB42E287FB}"/>
              </a:ext>
            </a:extLst>
          </p:cNvPr>
          <p:cNvSpPr>
            <a:spLocks noGrp="1"/>
          </p:cNvSpPr>
          <p:nvPr>
            <p:ph type="body" sz="quarter" idx="17"/>
          </p:nvPr>
        </p:nvSpPr>
        <p:spPr>
          <a:ln>
            <a:solidFill>
              <a:schemeClr val="accent1"/>
            </a:solidFill>
          </a:ln>
        </p:spPr>
        <p:txBody>
          <a:bodyPr/>
          <a:lstStyle/>
          <a:p>
            <a:r>
              <a:rPr lang="en-US" sz="2800" dirty="0"/>
              <a:t>Threat Explorer</a:t>
            </a:r>
          </a:p>
        </p:txBody>
      </p:sp>
      <p:sp>
        <p:nvSpPr>
          <p:cNvPr id="12" name="Text Placeholder 11">
            <a:extLst>
              <a:ext uri="{FF2B5EF4-FFF2-40B4-BE49-F238E27FC236}">
                <a16:creationId xmlns:a16="http://schemas.microsoft.com/office/drawing/2014/main" id="{7C9A86CF-C391-406A-B53A-F1D6A243EB49}"/>
              </a:ext>
            </a:extLst>
          </p:cNvPr>
          <p:cNvSpPr>
            <a:spLocks noGrp="1"/>
          </p:cNvSpPr>
          <p:nvPr>
            <p:ph type="body" sz="quarter" idx="18"/>
          </p:nvPr>
        </p:nvSpPr>
        <p:spPr>
          <a:ln>
            <a:solidFill>
              <a:schemeClr val="accent1"/>
            </a:solidFill>
          </a:ln>
        </p:spPr>
        <p:txBody>
          <a:bodyPr/>
          <a:lstStyle/>
          <a:p>
            <a:r>
              <a:rPr lang="en-US" sz="2800" dirty="0"/>
              <a:t>Attack Simulator</a:t>
            </a:r>
          </a:p>
        </p:txBody>
      </p:sp>
      <p:grpSp>
        <p:nvGrpSpPr>
          <p:cNvPr id="11" name="Group 10">
            <a:extLst>
              <a:ext uri="{FF2B5EF4-FFF2-40B4-BE49-F238E27FC236}">
                <a16:creationId xmlns:a16="http://schemas.microsoft.com/office/drawing/2014/main" id="{4BDC3E0C-D0A0-4491-8D67-1C8169F55EA9}"/>
              </a:ext>
              <a:ext uri="{C183D7F6-B498-43B3-948B-1728B52AA6E4}">
                <adec:decorative xmlns:adec="http://schemas.microsoft.com/office/drawing/2017/decorative" val="1"/>
              </a:ext>
            </a:extLst>
          </p:cNvPr>
          <p:cNvGrpSpPr/>
          <p:nvPr/>
        </p:nvGrpSpPr>
        <p:grpSpPr>
          <a:xfrm>
            <a:off x="3166954" y="3156043"/>
            <a:ext cx="723714" cy="723714"/>
            <a:chOff x="3166954" y="3156043"/>
            <a:chExt cx="723714" cy="723714"/>
          </a:xfrm>
        </p:grpSpPr>
        <p:grpSp>
          <p:nvGrpSpPr>
            <p:cNvPr id="10" name="Group 9">
              <a:extLst>
                <a:ext uri="{FF2B5EF4-FFF2-40B4-BE49-F238E27FC236}">
                  <a16:creationId xmlns:a16="http://schemas.microsoft.com/office/drawing/2014/main" id="{1313D4DB-0B7E-4832-8978-92337971DE5B}"/>
                </a:ext>
              </a:extLst>
            </p:cNvPr>
            <p:cNvGrpSpPr/>
            <p:nvPr/>
          </p:nvGrpSpPr>
          <p:grpSpPr>
            <a:xfrm>
              <a:off x="3166954" y="3156043"/>
              <a:ext cx="723714" cy="723714"/>
              <a:chOff x="3166954" y="3156043"/>
              <a:chExt cx="723714" cy="723714"/>
            </a:xfrm>
          </p:grpSpPr>
          <p:sp>
            <p:nvSpPr>
              <p:cNvPr id="32" name="AutoShape 3">
                <a:extLst>
                  <a:ext uri="{FF2B5EF4-FFF2-40B4-BE49-F238E27FC236}">
                    <a16:creationId xmlns:a16="http://schemas.microsoft.com/office/drawing/2014/main" id="{9D6481ED-2F00-4463-937D-3325EEA955DE}"/>
                  </a:ext>
                </a:extLst>
              </p:cNvPr>
              <p:cNvSpPr>
                <a:spLocks noChangeAspect="1" noChangeArrowheads="1" noTextEdit="1"/>
              </p:cNvSpPr>
              <p:nvPr/>
            </p:nvSpPr>
            <p:spPr bwMode="auto">
              <a:xfrm>
                <a:off x="3166954" y="3156043"/>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5">
                <a:extLst>
                  <a:ext uri="{FF2B5EF4-FFF2-40B4-BE49-F238E27FC236}">
                    <a16:creationId xmlns:a16="http://schemas.microsoft.com/office/drawing/2014/main" id="{168C1702-1EE7-41AA-B444-49FE0D5397BD}"/>
                  </a:ext>
                </a:extLst>
              </p:cNvPr>
              <p:cNvSpPr>
                <a:spLocks/>
              </p:cNvSpPr>
              <p:nvPr/>
            </p:nvSpPr>
            <p:spPr bwMode="auto">
              <a:xfrm>
                <a:off x="3166954" y="3156043"/>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39" name="Freeform 6">
                <a:extLst>
                  <a:ext uri="{FF2B5EF4-FFF2-40B4-BE49-F238E27FC236}">
                    <a16:creationId xmlns:a16="http://schemas.microsoft.com/office/drawing/2014/main" id="{A77C703B-9C36-4BBC-98AE-9ED592B150BF}"/>
                  </a:ext>
                </a:extLst>
              </p:cNvPr>
              <p:cNvSpPr>
                <a:spLocks noEditPoints="1"/>
              </p:cNvSpPr>
              <p:nvPr/>
            </p:nvSpPr>
            <p:spPr bwMode="auto">
              <a:xfrm>
                <a:off x="3224205" y="3213294"/>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2" name="Lock" title="Icon of a padlock">
              <a:extLst>
                <a:ext uri="{FF2B5EF4-FFF2-40B4-BE49-F238E27FC236}">
                  <a16:creationId xmlns:a16="http://schemas.microsoft.com/office/drawing/2014/main" id="{0C19E37A-D30D-48D6-AC61-125227A5394F}"/>
                </a:ext>
              </a:extLst>
            </p:cNvPr>
            <p:cNvSpPr>
              <a:spLocks noChangeAspect="1" noEditPoints="1"/>
            </p:cNvSpPr>
            <p:nvPr/>
          </p:nvSpPr>
          <p:spPr bwMode="auto">
            <a:xfrm>
              <a:off x="3386483" y="3323317"/>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51E1FE2D-778D-4CA4-B36C-6C6CBCCFB75C}"/>
              </a:ext>
              <a:ext uri="{C183D7F6-B498-43B3-948B-1728B52AA6E4}">
                <adec:decorative xmlns:adec="http://schemas.microsoft.com/office/drawing/2017/decorative" val="1"/>
              </a:ext>
            </a:extLst>
          </p:cNvPr>
          <p:cNvGrpSpPr/>
          <p:nvPr/>
        </p:nvGrpSpPr>
        <p:grpSpPr>
          <a:xfrm>
            <a:off x="7012307" y="3156043"/>
            <a:ext cx="723714" cy="723714"/>
            <a:chOff x="7012307" y="3156043"/>
            <a:chExt cx="723714" cy="723714"/>
          </a:xfrm>
        </p:grpSpPr>
        <p:grpSp>
          <p:nvGrpSpPr>
            <p:cNvPr id="8" name="Group 7">
              <a:extLst>
                <a:ext uri="{FF2B5EF4-FFF2-40B4-BE49-F238E27FC236}">
                  <a16:creationId xmlns:a16="http://schemas.microsoft.com/office/drawing/2014/main" id="{6617278B-B9D2-49D7-83B9-2B7347DE1CDC}"/>
                </a:ext>
              </a:extLst>
            </p:cNvPr>
            <p:cNvGrpSpPr/>
            <p:nvPr/>
          </p:nvGrpSpPr>
          <p:grpSpPr>
            <a:xfrm>
              <a:off x="7012307" y="3156043"/>
              <a:ext cx="723714" cy="723714"/>
              <a:chOff x="7012307" y="3156043"/>
              <a:chExt cx="723714" cy="723714"/>
            </a:xfrm>
          </p:grpSpPr>
          <p:sp>
            <p:nvSpPr>
              <p:cNvPr id="44" name="AutoShape 3">
                <a:extLst>
                  <a:ext uri="{FF2B5EF4-FFF2-40B4-BE49-F238E27FC236}">
                    <a16:creationId xmlns:a16="http://schemas.microsoft.com/office/drawing/2014/main" id="{16E907D9-F80F-402A-85F9-AAFB85E33AFF}"/>
                  </a:ext>
                </a:extLst>
              </p:cNvPr>
              <p:cNvSpPr>
                <a:spLocks noChangeAspect="1" noChangeArrowheads="1" noTextEdit="1"/>
              </p:cNvSpPr>
              <p:nvPr/>
            </p:nvSpPr>
            <p:spPr bwMode="auto">
              <a:xfrm>
                <a:off x="7012307" y="3156043"/>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5" name="Freeform 5">
                <a:extLst>
                  <a:ext uri="{FF2B5EF4-FFF2-40B4-BE49-F238E27FC236}">
                    <a16:creationId xmlns:a16="http://schemas.microsoft.com/office/drawing/2014/main" id="{60F1E3EE-B339-46E3-95B4-A6A659AD4E07}"/>
                  </a:ext>
                </a:extLst>
              </p:cNvPr>
              <p:cNvSpPr>
                <a:spLocks/>
              </p:cNvSpPr>
              <p:nvPr/>
            </p:nvSpPr>
            <p:spPr bwMode="auto">
              <a:xfrm>
                <a:off x="7012307" y="3156043"/>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56" name="Freeform 6">
                <a:extLst>
                  <a:ext uri="{FF2B5EF4-FFF2-40B4-BE49-F238E27FC236}">
                    <a16:creationId xmlns:a16="http://schemas.microsoft.com/office/drawing/2014/main" id="{223050F8-D6F1-4B76-84D8-2A0AEB037296}"/>
                  </a:ext>
                </a:extLst>
              </p:cNvPr>
              <p:cNvSpPr>
                <a:spLocks noEditPoints="1"/>
              </p:cNvSpPr>
              <p:nvPr/>
            </p:nvSpPr>
            <p:spPr bwMode="auto">
              <a:xfrm>
                <a:off x="7069558" y="3213294"/>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3" name="Lock" title="Icon of a padlock">
              <a:extLst>
                <a:ext uri="{FF2B5EF4-FFF2-40B4-BE49-F238E27FC236}">
                  <a16:creationId xmlns:a16="http://schemas.microsoft.com/office/drawing/2014/main" id="{FBAFF0D3-2086-4C65-847D-88AB390FD7ED}"/>
                </a:ext>
              </a:extLst>
            </p:cNvPr>
            <p:cNvSpPr>
              <a:spLocks noChangeAspect="1" noEditPoints="1"/>
            </p:cNvSpPr>
            <p:nvPr/>
          </p:nvSpPr>
          <p:spPr bwMode="auto">
            <a:xfrm>
              <a:off x="7253418" y="3323317"/>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ED47ED47-AF5E-4028-9852-E80D1940A5AE}"/>
              </a:ext>
              <a:ext uri="{C183D7F6-B498-43B3-948B-1728B52AA6E4}">
                <adec:decorative xmlns:adec="http://schemas.microsoft.com/office/drawing/2017/decorative" val="1"/>
              </a:ext>
            </a:extLst>
          </p:cNvPr>
          <p:cNvGrpSpPr/>
          <p:nvPr/>
        </p:nvGrpSpPr>
        <p:grpSpPr>
          <a:xfrm>
            <a:off x="10833744" y="3156043"/>
            <a:ext cx="723714" cy="723714"/>
            <a:chOff x="10833744" y="3156043"/>
            <a:chExt cx="723714" cy="723714"/>
          </a:xfrm>
        </p:grpSpPr>
        <p:grpSp>
          <p:nvGrpSpPr>
            <p:cNvPr id="5" name="Group 4">
              <a:extLst>
                <a:ext uri="{FF2B5EF4-FFF2-40B4-BE49-F238E27FC236}">
                  <a16:creationId xmlns:a16="http://schemas.microsoft.com/office/drawing/2014/main" id="{CDEAEC42-DF6E-4E12-BA81-648964DB5758}"/>
                </a:ext>
              </a:extLst>
            </p:cNvPr>
            <p:cNvGrpSpPr/>
            <p:nvPr/>
          </p:nvGrpSpPr>
          <p:grpSpPr>
            <a:xfrm>
              <a:off x="10833744" y="3156043"/>
              <a:ext cx="723714" cy="723714"/>
              <a:chOff x="10833744" y="3156043"/>
              <a:chExt cx="723714" cy="723714"/>
            </a:xfrm>
          </p:grpSpPr>
          <p:sp>
            <p:nvSpPr>
              <p:cNvPr id="63" name="AutoShape 3">
                <a:extLst>
                  <a:ext uri="{FF2B5EF4-FFF2-40B4-BE49-F238E27FC236}">
                    <a16:creationId xmlns:a16="http://schemas.microsoft.com/office/drawing/2014/main" id="{DD89D6AE-DCD4-456D-9006-98C66AB3E553}"/>
                  </a:ext>
                </a:extLst>
              </p:cNvPr>
              <p:cNvSpPr>
                <a:spLocks noChangeAspect="1" noChangeArrowheads="1" noTextEdit="1"/>
              </p:cNvSpPr>
              <p:nvPr/>
            </p:nvSpPr>
            <p:spPr bwMode="auto">
              <a:xfrm>
                <a:off x="10833744" y="3156043"/>
                <a:ext cx="723714" cy="723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4" name="Freeform 5">
                <a:extLst>
                  <a:ext uri="{FF2B5EF4-FFF2-40B4-BE49-F238E27FC236}">
                    <a16:creationId xmlns:a16="http://schemas.microsoft.com/office/drawing/2014/main" id="{E9B0E12F-6669-4D03-AA97-9A38C2D973A3}"/>
                  </a:ext>
                </a:extLst>
              </p:cNvPr>
              <p:cNvSpPr>
                <a:spLocks/>
              </p:cNvSpPr>
              <p:nvPr/>
            </p:nvSpPr>
            <p:spPr bwMode="auto">
              <a:xfrm>
                <a:off x="10833744" y="3156043"/>
                <a:ext cx="723714" cy="723714"/>
              </a:xfrm>
              <a:custGeom>
                <a:avLst/>
                <a:gdLst>
                  <a:gd name="T0" fmla="*/ 2 w 493"/>
                  <a:gd name="T1" fmla="*/ 221 h 493"/>
                  <a:gd name="T2" fmla="*/ 12 w 493"/>
                  <a:gd name="T3" fmla="*/ 174 h 493"/>
                  <a:gd name="T4" fmla="*/ 31 w 493"/>
                  <a:gd name="T5" fmla="*/ 130 h 493"/>
                  <a:gd name="T6" fmla="*/ 57 w 493"/>
                  <a:gd name="T7" fmla="*/ 90 h 493"/>
                  <a:gd name="T8" fmla="*/ 90 w 493"/>
                  <a:gd name="T9" fmla="*/ 57 h 493"/>
                  <a:gd name="T10" fmla="*/ 130 w 493"/>
                  <a:gd name="T11" fmla="*/ 31 h 493"/>
                  <a:gd name="T12" fmla="*/ 174 w 493"/>
                  <a:gd name="T13" fmla="*/ 12 h 493"/>
                  <a:gd name="T14" fmla="*/ 221 w 493"/>
                  <a:gd name="T15" fmla="*/ 2 h 493"/>
                  <a:gd name="T16" fmla="*/ 272 w 493"/>
                  <a:gd name="T17" fmla="*/ 2 h 493"/>
                  <a:gd name="T18" fmla="*/ 320 w 493"/>
                  <a:gd name="T19" fmla="*/ 12 h 493"/>
                  <a:gd name="T20" fmla="*/ 364 w 493"/>
                  <a:gd name="T21" fmla="*/ 31 h 493"/>
                  <a:gd name="T22" fmla="*/ 403 w 493"/>
                  <a:gd name="T23" fmla="*/ 57 h 493"/>
                  <a:gd name="T24" fmla="*/ 436 w 493"/>
                  <a:gd name="T25" fmla="*/ 90 h 493"/>
                  <a:gd name="T26" fmla="*/ 464 w 493"/>
                  <a:gd name="T27" fmla="*/ 130 h 493"/>
                  <a:gd name="T28" fmla="*/ 481 w 493"/>
                  <a:gd name="T29" fmla="*/ 174 h 493"/>
                  <a:gd name="T30" fmla="*/ 491 w 493"/>
                  <a:gd name="T31" fmla="*/ 221 h 493"/>
                  <a:gd name="T32" fmla="*/ 491 w 493"/>
                  <a:gd name="T33" fmla="*/ 272 h 493"/>
                  <a:gd name="T34" fmla="*/ 481 w 493"/>
                  <a:gd name="T35" fmla="*/ 320 h 493"/>
                  <a:gd name="T36" fmla="*/ 464 w 493"/>
                  <a:gd name="T37" fmla="*/ 364 h 493"/>
                  <a:gd name="T38" fmla="*/ 436 w 493"/>
                  <a:gd name="T39" fmla="*/ 403 h 493"/>
                  <a:gd name="T40" fmla="*/ 403 w 493"/>
                  <a:gd name="T41" fmla="*/ 437 h 493"/>
                  <a:gd name="T42" fmla="*/ 364 w 493"/>
                  <a:gd name="T43" fmla="*/ 464 h 493"/>
                  <a:gd name="T44" fmla="*/ 320 w 493"/>
                  <a:gd name="T45" fmla="*/ 481 h 493"/>
                  <a:gd name="T46" fmla="*/ 272 w 493"/>
                  <a:gd name="T47" fmla="*/ 491 h 493"/>
                  <a:gd name="T48" fmla="*/ 221 w 493"/>
                  <a:gd name="T49" fmla="*/ 491 h 493"/>
                  <a:gd name="T50" fmla="*/ 174 w 493"/>
                  <a:gd name="T51" fmla="*/ 481 h 493"/>
                  <a:gd name="T52" fmla="*/ 130 w 493"/>
                  <a:gd name="T53" fmla="*/ 464 h 493"/>
                  <a:gd name="T54" fmla="*/ 90 w 493"/>
                  <a:gd name="T55" fmla="*/ 437 h 493"/>
                  <a:gd name="T56" fmla="*/ 57 w 493"/>
                  <a:gd name="T57" fmla="*/ 403 h 493"/>
                  <a:gd name="T58" fmla="*/ 31 w 493"/>
                  <a:gd name="T59" fmla="*/ 364 h 493"/>
                  <a:gd name="T60" fmla="*/ 12 w 493"/>
                  <a:gd name="T61" fmla="*/ 320 h 493"/>
                  <a:gd name="T62" fmla="*/ 2 w 493"/>
                  <a:gd name="T63" fmla="*/ 27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3" h="493">
                    <a:moveTo>
                      <a:pt x="0" y="247"/>
                    </a:moveTo>
                    <a:lnTo>
                      <a:pt x="2" y="221"/>
                    </a:lnTo>
                    <a:lnTo>
                      <a:pt x="6" y="197"/>
                    </a:lnTo>
                    <a:lnTo>
                      <a:pt x="12" y="174"/>
                    </a:lnTo>
                    <a:lnTo>
                      <a:pt x="20" y="151"/>
                    </a:lnTo>
                    <a:lnTo>
                      <a:pt x="31" y="130"/>
                    </a:lnTo>
                    <a:lnTo>
                      <a:pt x="42" y="109"/>
                    </a:lnTo>
                    <a:lnTo>
                      <a:pt x="57" y="90"/>
                    </a:lnTo>
                    <a:lnTo>
                      <a:pt x="73" y="73"/>
                    </a:lnTo>
                    <a:lnTo>
                      <a:pt x="90" y="57"/>
                    </a:lnTo>
                    <a:lnTo>
                      <a:pt x="109" y="42"/>
                    </a:lnTo>
                    <a:lnTo>
                      <a:pt x="130" y="31"/>
                    </a:lnTo>
                    <a:lnTo>
                      <a:pt x="151" y="20"/>
                    </a:lnTo>
                    <a:lnTo>
                      <a:pt x="174" y="12"/>
                    </a:lnTo>
                    <a:lnTo>
                      <a:pt x="197" y="6"/>
                    </a:lnTo>
                    <a:lnTo>
                      <a:pt x="221" y="2"/>
                    </a:lnTo>
                    <a:lnTo>
                      <a:pt x="247" y="0"/>
                    </a:lnTo>
                    <a:lnTo>
                      <a:pt x="272" y="2"/>
                    </a:lnTo>
                    <a:lnTo>
                      <a:pt x="296" y="6"/>
                    </a:lnTo>
                    <a:lnTo>
                      <a:pt x="320" y="12"/>
                    </a:lnTo>
                    <a:lnTo>
                      <a:pt x="342" y="20"/>
                    </a:lnTo>
                    <a:lnTo>
                      <a:pt x="364" y="31"/>
                    </a:lnTo>
                    <a:lnTo>
                      <a:pt x="384" y="42"/>
                    </a:lnTo>
                    <a:lnTo>
                      <a:pt x="403" y="57"/>
                    </a:lnTo>
                    <a:lnTo>
                      <a:pt x="420" y="73"/>
                    </a:lnTo>
                    <a:lnTo>
                      <a:pt x="436" y="90"/>
                    </a:lnTo>
                    <a:lnTo>
                      <a:pt x="451" y="109"/>
                    </a:lnTo>
                    <a:lnTo>
                      <a:pt x="464" y="130"/>
                    </a:lnTo>
                    <a:lnTo>
                      <a:pt x="473" y="151"/>
                    </a:lnTo>
                    <a:lnTo>
                      <a:pt x="481" y="174"/>
                    </a:lnTo>
                    <a:lnTo>
                      <a:pt x="487" y="197"/>
                    </a:lnTo>
                    <a:lnTo>
                      <a:pt x="491" y="221"/>
                    </a:lnTo>
                    <a:lnTo>
                      <a:pt x="493" y="247"/>
                    </a:lnTo>
                    <a:lnTo>
                      <a:pt x="491" y="272"/>
                    </a:lnTo>
                    <a:lnTo>
                      <a:pt x="487" y="296"/>
                    </a:lnTo>
                    <a:lnTo>
                      <a:pt x="481" y="320"/>
                    </a:lnTo>
                    <a:lnTo>
                      <a:pt x="473" y="342"/>
                    </a:lnTo>
                    <a:lnTo>
                      <a:pt x="464" y="364"/>
                    </a:lnTo>
                    <a:lnTo>
                      <a:pt x="451" y="384"/>
                    </a:lnTo>
                    <a:lnTo>
                      <a:pt x="436" y="403"/>
                    </a:lnTo>
                    <a:lnTo>
                      <a:pt x="420" y="420"/>
                    </a:lnTo>
                    <a:lnTo>
                      <a:pt x="403" y="437"/>
                    </a:lnTo>
                    <a:lnTo>
                      <a:pt x="384" y="451"/>
                    </a:lnTo>
                    <a:lnTo>
                      <a:pt x="364" y="464"/>
                    </a:lnTo>
                    <a:lnTo>
                      <a:pt x="342" y="473"/>
                    </a:lnTo>
                    <a:lnTo>
                      <a:pt x="320" y="481"/>
                    </a:lnTo>
                    <a:lnTo>
                      <a:pt x="296" y="487"/>
                    </a:lnTo>
                    <a:lnTo>
                      <a:pt x="272" y="491"/>
                    </a:lnTo>
                    <a:lnTo>
                      <a:pt x="247" y="493"/>
                    </a:lnTo>
                    <a:lnTo>
                      <a:pt x="221" y="491"/>
                    </a:lnTo>
                    <a:lnTo>
                      <a:pt x="197" y="487"/>
                    </a:lnTo>
                    <a:lnTo>
                      <a:pt x="174" y="481"/>
                    </a:lnTo>
                    <a:lnTo>
                      <a:pt x="151" y="473"/>
                    </a:lnTo>
                    <a:lnTo>
                      <a:pt x="130" y="464"/>
                    </a:lnTo>
                    <a:lnTo>
                      <a:pt x="109" y="451"/>
                    </a:lnTo>
                    <a:lnTo>
                      <a:pt x="90" y="437"/>
                    </a:lnTo>
                    <a:lnTo>
                      <a:pt x="73" y="420"/>
                    </a:lnTo>
                    <a:lnTo>
                      <a:pt x="57" y="403"/>
                    </a:lnTo>
                    <a:lnTo>
                      <a:pt x="42" y="384"/>
                    </a:lnTo>
                    <a:lnTo>
                      <a:pt x="31" y="364"/>
                    </a:lnTo>
                    <a:lnTo>
                      <a:pt x="20" y="342"/>
                    </a:lnTo>
                    <a:lnTo>
                      <a:pt x="12" y="320"/>
                    </a:lnTo>
                    <a:lnTo>
                      <a:pt x="6" y="296"/>
                    </a:lnTo>
                    <a:lnTo>
                      <a:pt x="2" y="272"/>
                    </a:lnTo>
                    <a:lnTo>
                      <a:pt x="0" y="247"/>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fr-FR"/>
              </a:p>
            </p:txBody>
          </p:sp>
          <p:sp>
            <p:nvSpPr>
              <p:cNvPr id="65" name="Freeform 6">
                <a:extLst>
                  <a:ext uri="{FF2B5EF4-FFF2-40B4-BE49-F238E27FC236}">
                    <a16:creationId xmlns:a16="http://schemas.microsoft.com/office/drawing/2014/main" id="{0557E44B-60B4-4B8D-B199-042A38682FFA}"/>
                  </a:ext>
                </a:extLst>
              </p:cNvPr>
              <p:cNvSpPr>
                <a:spLocks noEditPoints="1"/>
              </p:cNvSpPr>
              <p:nvPr/>
            </p:nvSpPr>
            <p:spPr bwMode="auto">
              <a:xfrm>
                <a:off x="10890995" y="3212560"/>
                <a:ext cx="609212" cy="610680"/>
              </a:xfrm>
              <a:prstGeom prst="ellipse">
                <a:avLst/>
              </a:prstGeom>
              <a:noFill/>
              <a:ln w="28575" cap="flat">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4" name="Lock" title="Icon of a padlock">
              <a:extLst>
                <a:ext uri="{FF2B5EF4-FFF2-40B4-BE49-F238E27FC236}">
                  <a16:creationId xmlns:a16="http://schemas.microsoft.com/office/drawing/2014/main" id="{ED29EBBE-6798-4819-B90A-B102F9708840}"/>
                </a:ext>
              </a:extLst>
            </p:cNvPr>
            <p:cNvSpPr>
              <a:spLocks noChangeAspect="1" noEditPoints="1"/>
            </p:cNvSpPr>
            <p:nvPr/>
          </p:nvSpPr>
          <p:spPr bwMode="auto">
            <a:xfrm>
              <a:off x="11064064" y="3334058"/>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11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015" y="3063666"/>
            <a:ext cx="8852145" cy="1140505"/>
          </a:xfrm>
        </p:spPr>
        <p:txBody>
          <a:bodyPr/>
          <a:lstStyle/>
          <a:p>
            <a:r>
              <a:rPr lang="en-US" dirty="0"/>
              <a:t>Lesson 4: Microsoft Defender for Identity</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33062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Define the capabilities of Microsoft Defender for Identity</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Describe how to configure Microsoft Defender for Identity sensors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Explain how Microsoft Defender for Identity can remediate risks in your environment</a:t>
            </a:r>
          </a:p>
        </p:txBody>
      </p:sp>
    </p:spTree>
    <p:extLst>
      <p:ext uri="{BB962C8B-B14F-4D97-AF65-F5344CB8AC3E}">
        <p14:creationId xmlns:p14="http://schemas.microsoft.com/office/powerpoint/2010/main" val="717153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25366" y="314520"/>
            <a:ext cx="11341268" cy="680196"/>
          </a:xfrm>
        </p:spPr>
        <p:txBody>
          <a:bodyPr/>
          <a:lstStyle/>
          <a:p>
            <a:r>
              <a:rPr lang="en-US" dirty="0"/>
              <a:t>Microsoft Defender for Identity explained</a:t>
            </a:r>
          </a:p>
        </p:txBody>
      </p:sp>
      <p:pic>
        <p:nvPicPr>
          <p:cNvPr id="5" name="Picture 4" descr="Timeline&#10;&#10;Description automatically generated">
            <a:extLst>
              <a:ext uri="{FF2B5EF4-FFF2-40B4-BE49-F238E27FC236}">
                <a16:creationId xmlns:a16="http://schemas.microsoft.com/office/drawing/2014/main" id="{D3FF759D-E483-47AF-9561-5768086C4BFB}"/>
              </a:ext>
            </a:extLst>
          </p:cNvPr>
          <p:cNvPicPr>
            <a:picLocks noChangeAspect="1"/>
          </p:cNvPicPr>
          <p:nvPr/>
        </p:nvPicPr>
        <p:blipFill>
          <a:blip r:embed="rId3"/>
          <a:stretch>
            <a:fillRect/>
          </a:stretch>
        </p:blipFill>
        <p:spPr>
          <a:xfrm>
            <a:off x="552740" y="994716"/>
            <a:ext cx="11086519" cy="5357357"/>
          </a:xfrm>
          <a:prstGeom prst="rect">
            <a:avLst/>
          </a:prstGeom>
        </p:spPr>
      </p:pic>
    </p:spTree>
    <p:extLst>
      <p:ext uri="{BB962C8B-B14F-4D97-AF65-F5344CB8AC3E}">
        <p14:creationId xmlns:p14="http://schemas.microsoft.com/office/powerpoint/2010/main" val="18140746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2F0-EDA0-4919-9A33-DA32D50B937F}"/>
              </a:ext>
            </a:extLst>
          </p:cNvPr>
          <p:cNvSpPr>
            <a:spLocks noGrp="1"/>
          </p:cNvSpPr>
          <p:nvPr>
            <p:ph type="title"/>
          </p:nvPr>
        </p:nvSpPr>
        <p:spPr>
          <a:xfrm>
            <a:off x="588263" y="497958"/>
            <a:ext cx="11018520" cy="430826"/>
          </a:xfrm>
        </p:spPr>
        <p:txBody>
          <a:bodyPr/>
          <a:lstStyle/>
          <a:p>
            <a:r>
              <a:rPr lang="en-US" dirty="0"/>
              <a:t>Guided demonstration – Microsoft Defender for Identity</a:t>
            </a:r>
          </a:p>
        </p:txBody>
      </p:sp>
      <p:sp>
        <p:nvSpPr>
          <p:cNvPr id="3" name="Rectangle 2">
            <a:extLst>
              <a:ext uri="{FF2B5EF4-FFF2-40B4-BE49-F238E27FC236}">
                <a16:creationId xmlns:a16="http://schemas.microsoft.com/office/drawing/2014/main" id="{7DBCEFBF-1A58-4AC5-A201-44589DD26260}"/>
              </a:ext>
              <a:ext uri="{C183D7F6-B498-43B3-948B-1728B52AA6E4}">
                <adec:decorative xmlns:adec="http://schemas.microsoft.com/office/drawing/2017/decorative" val="0"/>
              </a:ext>
            </a:extLst>
          </p:cNvPr>
          <p:cNvSpPr/>
          <p:nvPr/>
        </p:nvSpPr>
        <p:spPr bwMode="auto">
          <a:xfrm>
            <a:off x="568047" y="1720818"/>
            <a:ext cx="4229303" cy="3668068"/>
          </a:xfrm>
          <a:prstGeom prst="rect">
            <a:avLst/>
          </a:prstGeom>
          <a:solidFill>
            <a:schemeClr val="bg1">
              <a:lumMod val="95000"/>
            </a:schemeClr>
          </a:solid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79285" tIns="134464" rIns="179285" bIns="134464" numCol="1" spcCol="0" rtlCol="0" fromWordArt="0" anchor="t" anchorCtr="0" forceAA="0" compatLnSpc="1">
            <a:prstTxWarp prst="textNoShape">
              <a:avLst/>
            </a:prstTxWarp>
            <a:noAutofit/>
          </a:bodyPr>
          <a:lstStyle/>
          <a:p>
            <a:pPr lvl="0" fontAlgn="base"/>
            <a:r>
              <a:rPr lang="en-US" sz="2353" dirty="0">
                <a:latin typeface="Segoe UI Semibold"/>
              </a:rPr>
              <a:t>Scenario:</a:t>
            </a:r>
          </a:p>
          <a:p>
            <a:pPr marL="0" lvl="1" fontAlgn="base"/>
            <a:r>
              <a:rPr lang="en-US" sz="2353" dirty="0"/>
              <a:t>You are the security operations analyst and must protect your organization from identity attacks.</a:t>
            </a:r>
          </a:p>
        </p:txBody>
      </p:sp>
      <p:sp>
        <p:nvSpPr>
          <p:cNvPr id="4" name="Rectangle 3">
            <a:extLst>
              <a:ext uri="{FF2B5EF4-FFF2-40B4-BE49-F238E27FC236}">
                <a16:creationId xmlns:a16="http://schemas.microsoft.com/office/drawing/2014/main" id="{32ACE743-2610-4C45-9299-E5997950E4F7}"/>
              </a:ext>
              <a:ext uri="{C183D7F6-B498-43B3-948B-1728B52AA6E4}">
                <adec:decorative xmlns:adec="http://schemas.microsoft.com/office/drawing/2017/decorative" val="1"/>
              </a:ext>
            </a:extLst>
          </p:cNvPr>
          <p:cNvSpPr/>
          <p:nvPr/>
        </p:nvSpPr>
        <p:spPr bwMode="auto">
          <a:xfrm>
            <a:off x="4974666" y="1720818"/>
            <a:ext cx="6649288" cy="4560712"/>
          </a:xfrm>
          <a:prstGeom prst="rec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lvl="0" fontAlgn="base"/>
            <a:endParaRPr lang="en-US" sz="1961" dirty="0">
              <a:latin typeface="+mj-lt"/>
            </a:endParaRPr>
          </a:p>
        </p:txBody>
      </p:sp>
      <p:sp>
        <p:nvSpPr>
          <p:cNvPr id="5" name="Oval 4">
            <a:extLst>
              <a:ext uri="{FF2B5EF4-FFF2-40B4-BE49-F238E27FC236}">
                <a16:creationId xmlns:a16="http://schemas.microsoft.com/office/drawing/2014/main" id="{6702F31D-D439-4716-A2C7-1866D949A71E}"/>
              </a:ext>
            </a:extLst>
          </p:cNvPr>
          <p:cNvSpPr/>
          <p:nvPr/>
        </p:nvSpPr>
        <p:spPr bwMode="auto">
          <a:xfrm>
            <a:off x="5198832" y="2146442"/>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ea typeface="Segoe UI" pitchFamily="34" charset="0"/>
                <a:cs typeface="Segoe UI" pitchFamily="34" charset="0"/>
              </a:rPr>
              <a:t>Task 1</a:t>
            </a:r>
            <a:endParaRPr lang="en-IN" sz="1961" dirty="0">
              <a:solidFill>
                <a:schemeClr val="tx1"/>
              </a:solidFill>
              <a:latin typeface="+mj-lt"/>
              <a:ea typeface="Segoe UI" pitchFamily="34" charset="0"/>
              <a:cs typeface="Segoe UI" pitchFamily="34" charset="0"/>
            </a:endParaRPr>
          </a:p>
        </p:txBody>
      </p:sp>
      <p:sp>
        <p:nvSpPr>
          <p:cNvPr id="6" name="TextBox 5">
            <a:extLst>
              <a:ext uri="{FF2B5EF4-FFF2-40B4-BE49-F238E27FC236}">
                <a16:creationId xmlns:a16="http://schemas.microsoft.com/office/drawing/2014/main" id="{677F88CA-C9AC-476B-A4BB-EC8F4EC99FA3}"/>
              </a:ext>
            </a:extLst>
          </p:cNvPr>
          <p:cNvSpPr txBox="1"/>
          <p:nvPr/>
        </p:nvSpPr>
        <p:spPr>
          <a:xfrm>
            <a:off x="6407284" y="2476368"/>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Identify attacks</a:t>
            </a:r>
            <a:endParaRPr lang="en-US" sz="2353" dirty="0"/>
          </a:p>
        </p:txBody>
      </p:sp>
      <p:sp>
        <p:nvSpPr>
          <p:cNvPr id="7" name="Oval 6">
            <a:extLst>
              <a:ext uri="{FF2B5EF4-FFF2-40B4-BE49-F238E27FC236}">
                <a16:creationId xmlns:a16="http://schemas.microsoft.com/office/drawing/2014/main" id="{ADDA7DAD-F953-4E1E-AAF0-953EDE02CECF}"/>
              </a:ext>
            </a:extLst>
          </p:cNvPr>
          <p:cNvSpPr/>
          <p:nvPr/>
        </p:nvSpPr>
        <p:spPr bwMode="auto">
          <a:xfrm>
            <a:off x="5198832" y="3484144"/>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2</a:t>
            </a:r>
            <a:endParaRPr lang="en-IN" sz="1961" dirty="0">
              <a:solidFill>
                <a:schemeClr val="tx1"/>
              </a:solidFill>
              <a:latin typeface="+mj-lt"/>
              <a:cs typeface="Segoe UI" pitchFamily="34" charset="0"/>
            </a:endParaRPr>
          </a:p>
        </p:txBody>
      </p:sp>
      <p:sp>
        <p:nvSpPr>
          <p:cNvPr id="8" name="TextBox 7">
            <a:extLst>
              <a:ext uri="{FF2B5EF4-FFF2-40B4-BE49-F238E27FC236}">
                <a16:creationId xmlns:a16="http://schemas.microsoft.com/office/drawing/2014/main" id="{16D498BC-420F-4937-885C-FC47606896C8}"/>
              </a:ext>
            </a:extLst>
          </p:cNvPr>
          <p:cNvSpPr txBox="1"/>
          <p:nvPr/>
        </p:nvSpPr>
        <p:spPr>
          <a:xfrm>
            <a:off x="6426102" y="3779828"/>
            <a:ext cx="4992505" cy="362087"/>
          </a:xfrm>
          <a:prstGeom prst="rect">
            <a:avLst/>
          </a:prstGeom>
          <a:noFill/>
        </p:spPr>
        <p:txBody>
          <a:bodyPr wrap="square" lIns="0" tIns="0" rIns="0" bIns="0" rtlCol="0">
            <a:spAutoFit/>
          </a:bodyPr>
          <a:lstStyle/>
          <a:p>
            <a:r>
              <a:rPr lang="en-US" sz="2353" dirty="0"/>
              <a:t>Investigate behavior</a:t>
            </a:r>
            <a:endParaRPr lang="en-IN" sz="2353" dirty="0"/>
          </a:p>
        </p:txBody>
      </p:sp>
      <p:sp>
        <p:nvSpPr>
          <p:cNvPr id="10" name="Oval 9">
            <a:extLst>
              <a:ext uri="{FF2B5EF4-FFF2-40B4-BE49-F238E27FC236}">
                <a16:creationId xmlns:a16="http://schemas.microsoft.com/office/drawing/2014/main" id="{9B4BC4CE-43A9-4E1E-9080-BEE702CDD08C}"/>
              </a:ext>
            </a:extLst>
          </p:cNvPr>
          <p:cNvSpPr/>
          <p:nvPr/>
        </p:nvSpPr>
        <p:spPr bwMode="auto">
          <a:xfrm>
            <a:off x="5202147" y="4749727"/>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3</a:t>
            </a:r>
            <a:endParaRPr lang="en-IN" sz="1961" dirty="0">
              <a:solidFill>
                <a:schemeClr val="tx1"/>
              </a:solidFill>
              <a:latin typeface="+mj-lt"/>
              <a:cs typeface="Segoe UI" pitchFamily="34" charset="0"/>
            </a:endParaRPr>
          </a:p>
        </p:txBody>
      </p:sp>
      <p:sp>
        <p:nvSpPr>
          <p:cNvPr id="12" name="TextBox 11">
            <a:extLst>
              <a:ext uri="{FF2B5EF4-FFF2-40B4-BE49-F238E27FC236}">
                <a16:creationId xmlns:a16="http://schemas.microsoft.com/office/drawing/2014/main" id="{D883CDBA-A708-481B-A1F2-FC9FDCDB6415}"/>
              </a:ext>
            </a:extLst>
          </p:cNvPr>
          <p:cNvSpPr txBox="1"/>
          <p:nvPr/>
        </p:nvSpPr>
        <p:spPr>
          <a:xfrm>
            <a:off x="6401387" y="5076023"/>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Reduce vulnerabilities</a:t>
            </a:r>
            <a:endParaRPr lang="en-US" sz="2353" dirty="0"/>
          </a:p>
        </p:txBody>
      </p:sp>
    </p:spTree>
    <p:extLst>
      <p:ext uri="{BB962C8B-B14F-4D97-AF65-F5344CB8AC3E}">
        <p14:creationId xmlns:p14="http://schemas.microsoft.com/office/powerpoint/2010/main" val="8313994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Configure Microsoft Defender for Identity sensors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389459" y="1126696"/>
            <a:ext cx="10383899" cy="777240"/>
          </a:xfrm>
        </p:spPr>
        <p:txBody>
          <a:bodyPr/>
          <a:lstStyle/>
          <a:p>
            <a:endParaRPr lang="en-US" sz="2000" dirty="0"/>
          </a:p>
        </p:txBody>
      </p:sp>
      <p:pic>
        <p:nvPicPr>
          <p:cNvPr id="6" name="Picture 5" descr="Diagram&#10;&#10;Description automatically generated">
            <a:extLst>
              <a:ext uri="{FF2B5EF4-FFF2-40B4-BE49-F238E27FC236}">
                <a16:creationId xmlns:a16="http://schemas.microsoft.com/office/drawing/2014/main" id="{73F4DEDB-2067-42EE-89EF-7DE469A89242}"/>
              </a:ext>
            </a:extLst>
          </p:cNvPr>
          <p:cNvPicPr>
            <a:picLocks noChangeAspect="1"/>
          </p:cNvPicPr>
          <p:nvPr/>
        </p:nvPicPr>
        <p:blipFill>
          <a:blip r:embed="rId3"/>
          <a:stretch>
            <a:fillRect/>
          </a:stretch>
        </p:blipFill>
        <p:spPr>
          <a:xfrm>
            <a:off x="825309" y="1120690"/>
            <a:ext cx="10948048" cy="5129985"/>
          </a:xfrm>
          <a:prstGeom prst="rect">
            <a:avLst/>
          </a:prstGeom>
        </p:spPr>
      </p:pic>
    </p:spTree>
    <p:extLst>
      <p:ext uri="{BB962C8B-B14F-4D97-AF65-F5344CB8AC3E}">
        <p14:creationId xmlns:p14="http://schemas.microsoft.com/office/powerpoint/2010/main" val="33134314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agenda</a:t>
            </a:r>
          </a:p>
        </p:txBody>
      </p:sp>
      <p:sp>
        <p:nvSpPr>
          <p:cNvPr id="6" name="Text Placeholder 5"/>
          <p:cNvSpPr>
            <a:spLocks noGrp="1"/>
          </p:cNvSpPr>
          <p:nvPr>
            <p:ph type="body" sz="quarter" idx="11"/>
          </p:nvPr>
        </p:nvSpPr>
        <p:spPr/>
        <p:txBody>
          <a:bodyPr/>
          <a:lstStyle/>
          <a:p>
            <a:pPr lvl="1"/>
            <a:r>
              <a:rPr lang="en-US" sz="1800" dirty="0"/>
              <a:t>Introduction to threat protection with Microsoft 365</a:t>
            </a:r>
          </a:p>
        </p:txBody>
      </p:sp>
      <p:sp>
        <p:nvSpPr>
          <p:cNvPr id="2" name="Text Placeholder 1"/>
          <p:cNvSpPr>
            <a:spLocks noGrp="1"/>
          </p:cNvSpPr>
          <p:nvPr>
            <p:ph type="body" sz="quarter" idx="15"/>
          </p:nvPr>
        </p:nvSpPr>
        <p:spPr/>
        <p:txBody>
          <a:bodyPr/>
          <a:lstStyle/>
          <a:p>
            <a:pPr lvl="1"/>
            <a:r>
              <a:rPr lang="en-US" sz="1800" dirty="0"/>
              <a:t>Mitigate incidents using Microsoft 365 Defender</a:t>
            </a:r>
          </a:p>
        </p:txBody>
      </p:sp>
      <p:sp>
        <p:nvSpPr>
          <p:cNvPr id="3" name="Text Placeholder 2"/>
          <p:cNvSpPr>
            <a:spLocks noGrp="1"/>
          </p:cNvSpPr>
          <p:nvPr>
            <p:ph type="body" sz="quarter" idx="17"/>
          </p:nvPr>
        </p:nvSpPr>
        <p:spPr/>
        <p:txBody>
          <a:bodyPr/>
          <a:lstStyle/>
          <a:p>
            <a:pPr lvl="1"/>
            <a:r>
              <a:rPr lang="en-US" sz="1800" dirty="0"/>
              <a:t>Remediate risks with Microsoft Defender for Office 365</a:t>
            </a:r>
          </a:p>
        </p:txBody>
      </p:sp>
      <p:sp>
        <p:nvSpPr>
          <p:cNvPr id="4" name="Text Placeholder 3"/>
          <p:cNvSpPr>
            <a:spLocks noGrp="1"/>
          </p:cNvSpPr>
          <p:nvPr>
            <p:ph type="body" sz="quarter" idx="19"/>
          </p:nvPr>
        </p:nvSpPr>
        <p:spPr/>
        <p:txBody>
          <a:bodyPr/>
          <a:lstStyle/>
          <a:p>
            <a:pPr lvl="1"/>
            <a:r>
              <a:rPr lang="en-US" sz="1800" dirty="0"/>
              <a:t>Microsoft Defender for Identity</a:t>
            </a:r>
          </a:p>
        </p:txBody>
      </p:sp>
      <p:grpSp>
        <p:nvGrpSpPr>
          <p:cNvPr id="210" name="Group 209">
            <a:extLst>
              <a:ext uri="{FF2B5EF4-FFF2-40B4-BE49-F238E27FC236}">
                <a16:creationId xmlns:a16="http://schemas.microsoft.com/office/drawing/2014/main" id="{E8327797-2AF3-43FE-87B0-19B9D5F5F1C8}"/>
              </a:ext>
              <a:ext uri="{C183D7F6-B498-43B3-948B-1728B52AA6E4}">
                <adec:decorative xmlns:adec="http://schemas.microsoft.com/office/drawing/2017/decorative" val="1"/>
              </a:ext>
            </a:extLst>
          </p:cNvPr>
          <p:cNvGrpSpPr/>
          <p:nvPr/>
        </p:nvGrpSpPr>
        <p:grpSpPr>
          <a:xfrm>
            <a:off x="6229350" y="1441758"/>
            <a:ext cx="717140" cy="717242"/>
            <a:chOff x="418643" y="1441758"/>
            <a:chExt cx="717140" cy="717242"/>
          </a:xfrm>
        </p:grpSpPr>
        <p:grpSp>
          <p:nvGrpSpPr>
            <p:cNvPr id="211" name="Group 210">
              <a:extLst>
                <a:ext uri="{FF2B5EF4-FFF2-40B4-BE49-F238E27FC236}">
                  <a16:creationId xmlns:a16="http://schemas.microsoft.com/office/drawing/2014/main" id="{04FCFE6A-0A06-4123-8087-F612DB8211D9}"/>
                </a:ext>
              </a:extLst>
            </p:cNvPr>
            <p:cNvGrpSpPr/>
            <p:nvPr/>
          </p:nvGrpSpPr>
          <p:grpSpPr>
            <a:xfrm>
              <a:off x="418643" y="1441758"/>
              <a:ext cx="717140" cy="717242"/>
              <a:chOff x="418643" y="1441758"/>
              <a:chExt cx="717140" cy="717242"/>
            </a:xfrm>
          </p:grpSpPr>
          <p:sp>
            <p:nvSpPr>
              <p:cNvPr id="213" name="Freeform 5">
                <a:extLst>
                  <a:ext uri="{FF2B5EF4-FFF2-40B4-BE49-F238E27FC236}">
                    <a16:creationId xmlns:a16="http://schemas.microsoft.com/office/drawing/2014/main" id="{7DFDEBD6-B36C-4526-942D-983B14735968}"/>
                  </a:ext>
                </a:extLst>
              </p:cNvPr>
              <p:cNvSpPr>
                <a:spLocks/>
              </p:cNvSpPr>
              <p:nvPr/>
            </p:nvSpPr>
            <p:spPr bwMode="auto">
              <a:xfrm>
                <a:off x="418643" y="144175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4" name="Freeform 6">
                <a:extLst>
                  <a:ext uri="{FF2B5EF4-FFF2-40B4-BE49-F238E27FC236}">
                    <a16:creationId xmlns:a16="http://schemas.microsoft.com/office/drawing/2014/main" id="{E464F5D8-F231-424F-813C-80A37E00DBB8}"/>
                  </a:ext>
                </a:extLst>
              </p:cNvPr>
              <p:cNvSpPr>
                <a:spLocks noEditPoints="1"/>
              </p:cNvSpPr>
              <p:nvPr/>
            </p:nvSpPr>
            <p:spPr bwMode="auto">
              <a:xfrm>
                <a:off x="467961" y="149282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12" name="Lock" title="Icon of a padlock">
              <a:extLst>
                <a:ext uri="{FF2B5EF4-FFF2-40B4-BE49-F238E27FC236}">
                  <a16:creationId xmlns:a16="http://schemas.microsoft.com/office/drawing/2014/main" id="{ABADF743-2375-4CDD-8145-9AD3FA642E10}"/>
                </a:ext>
              </a:extLst>
            </p:cNvPr>
            <p:cNvSpPr>
              <a:spLocks noChangeAspect="1" noEditPoints="1"/>
            </p:cNvSpPr>
            <p:nvPr/>
          </p:nvSpPr>
          <p:spPr bwMode="auto">
            <a:xfrm>
              <a:off x="655374" y="1631251"/>
              <a:ext cx="243678" cy="34057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sz="1800" dirty="0"/>
              <a:t>Protect your identities with Azure AD Identity Protection</a:t>
            </a:r>
          </a:p>
        </p:txBody>
      </p:sp>
      <p:grpSp>
        <p:nvGrpSpPr>
          <p:cNvPr id="205" name="Group 204">
            <a:extLst>
              <a:ext uri="{FF2B5EF4-FFF2-40B4-BE49-F238E27FC236}">
                <a16:creationId xmlns:a16="http://schemas.microsoft.com/office/drawing/2014/main" id="{DFF2AD34-9A4B-436E-93E1-8A85B93C61A9}"/>
              </a:ext>
              <a:ext uri="{C183D7F6-B498-43B3-948B-1728B52AA6E4}">
                <adec:decorative xmlns:adec="http://schemas.microsoft.com/office/drawing/2017/decorative" val="1"/>
              </a:ext>
            </a:extLst>
          </p:cNvPr>
          <p:cNvGrpSpPr/>
          <p:nvPr/>
        </p:nvGrpSpPr>
        <p:grpSpPr>
          <a:xfrm>
            <a:off x="6229350" y="2287883"/>
            <a:ext cx="717140" cy="717242"/>
            <a:chOff x="418643" y="2287883"/>
            <a:chExt cx="717140" cy="717242"/>
          </a:xfrm>
        </p:grpSpPr>
        <p:grpSp>
          <p:nvGrpSpPr>
            <p:cNvPr id="206" name="Group 205">
              <a:extLst>
                <a:ext uri="{FF2B5EF4-FFF2-40B4-BE49-F238E27FC236}">
                  <a16:creationId xmlns:a16="http://schemas.microsoft.com/office/drawing/2014/main" id="{5BBB6930-EE71-4204-A0F6-C0F880A8B46D}"/>
                </a:ext>
              </a:extLst>
            </p:cNvPr>
            <p:cNvGrpSpPr/>
            <p:nvPr/>
          </p:nvGrpSpPr>
          <p:grpSpPr>
            <a:xfrm>
              <a:off x="418643" y="2287883"/>
              <a:ext cx="717140" cy="717242"/>
              <a:chOff x="418643" y="2287883"/>
              <a:chExt cx="717140" cy="717242"/>
            </a:xfrm>
          </p:grpSpPr>
          <p:sp>
            <p:nvSpPr>
              <p:cNvPr id="208" name="Freeform 5">
                <a:extLst>
                  <a:ext uri="{FF2B5EF4-FFF2-40B4-BE49-F238E27FC236}">
                    <a16:creationId xmlns:a16="http://schemas.microsoft.com/office/drawing/2014/main" id="{BA661680-C3F6-418F-B681-0780C02AC1A8}"/>
                  </a:ext>
                </a:extLst>
              </p:cNvPr>
              <p:cNvSpPr>
                <a:spLocks/>
              </p:cNvSpPr>
              <p:nvPr/>
            </p:nvSpPr>
            <p:spPr bwMode="auto">
              <a:xfrm>
                <a:off x="418643" y="2287883"/>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09" name="Freeform 6">
                <a:extLst>
                  <a:ext uri="{FF2B5EF4-FFF2-40B4-BE49-F238E27FC236}">
                    <a16:creationId xmlns:a16="http://schemas.microsoft.com/office/drawing/2014/main" id="{7C62695B-82EC-40AD-8C54-ED515F22F2F9}"/>
                  </a:ext>
                </a:extLst>
              </p:cNvPr>
              <p:cNvSpPr>
                <a:spLocks noEditPoints="1"/>
              </p:cNvSpPr>
              <p:nvPr/>
            </p:nvSpPr>
            <p:spPr bwMode="auto">
              <a:xfrm>
                <a:off x="467961" y="233778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07" name="shield_3" title="Icon of a shield with an exclamation point inside">
              <a:extLst>
                <a:ext uri="{FF2B5EF4-FFF2-40B4-BE49-F238E27FC236}">
                  <a16:creationId xmlns:a16="http://schemas.microsoft.com/office/drawing/2014/main" id="{B983AE6C-8731-4958-8AEB-2B8986AD7273}"/>
                </a:ext>
              </a:extLst>
            </p:cNvPr>
            <p:cNvSpPr>
              <a:spLocks noChangeAspect="1" noEditPoints="1"/>
            </p:cNvSpPr>
            <p:nvPr/>
          </p:nvSpPr>
          <p:spPr bwMode="auto">
            <a:xfrm>
              <a:off x="611260" y="2478310"/>
              <a:ext cx="331906" cy="33638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sz="1800" dirty="0"/>
              <a:t>Microsoft Cloud App Security</a:t>
            </a:r>
          </a:p>
        </p:txBody>
      </p:sp>
      <p:grpSp>
        <p:nvGrpSpPr>
          <p:cNvPr id="215" name="Group 214">
            <a:extLst>
              <a:ext uri="{FF2B5EF4-FFF2-40B4-BE49-F238E27FC236}">
                <a16:creationId xmlns:a16="http://schemas.microsoft.com/office/drawing/2014/main" id="{DBD0E149-08E6-4FF4-806D-BF838864BE05}"/>
              </a:ext>
              <a:ext uri="{C183D7F6-B498-43B3-948B-1728B52AA6E4}">
                <adec:decorative xmlns:adec="http://schemas.microsoft.com/office/drawing/2017/decorative" val="1"/>
              </a:ext>
            </a:extLst>
          </p:cNvPr>
          <p:cNvGrpSpPr/>
          <p:nvPr/>
        </p:nvGrpSpPr>
        <p:grpSpPr>
          <a:xfrm>
            <a:off x="6229350" y="3134008"/>
            <a:ext cx="717140" cy="717242"/>
            <a:chOff x="418643" y="3134008"/>
            <a:chExt cx="717140" cy="717242"/>
          </a:xfrm>
        </p:grpSpPr>
        <p:grpSp>
          <p:nvGrpSpPr>
            <p:cNvPr id="216" name="Group 215">
              <a:extLst>
                <a:ext uri="{FF2B5EF4-FFF2-40B4-BE49-F238E27FC236}">
                  <a16:creationId xmlns:a16="http://schemas.microsoft.com/office/drawing/2014/main" id="{8A1EBA46-2CA0-4A64-B5D6-F2FD1698AADA}"/>
                </a:ext>
              </a:extLst>
            </p:cNvPr>
            <p:cNvGrpSpPr/>
            <p:nvPr/>
          </p:nvGrpSpPr>
          <p:grpSpPr>
            <a:xfrm>
              <a:off x="418643" y="3134008"/>
              <a:ext cx="717140" cy="717242"/>
              <a:chOff x="418643" y="3134008"/>
              <a:chExt cx="717140" cy="717242"/>
            </a:xfrm>
          </p:grpSpPr>
          <p:sp>
            <p:nvSpPr>
              <p:cNvPr id="218" name="Freeform 5">
                <a:extLst>
                  <a:ext uri="{FF2B5EF4-FFF2-40B4-BE49-F238E27FC236}">
                    <a16:creationId xmlns:a16="http://schemas.microsoft.com/office/drawing/2014/main" id="{F3AC8CE3-165A-4BAB-8DAC-44F4C2892400}"/>
                  </a:ext>
                </a:extLst>
              </p:cNvPr>
              <p:cNvSpPr>
                <a:spLocks/>
              </p:cNvSpPr>
              <p:nvPr/>
            </p:nvSpPr>
            <p:spPr bwMode="auto">
              <a:xfrm>
                <a:off x="418643" y="313400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9" name="Freeform 6">
                <a:extLst>
                  <a:ext uri="{FF2B5EF4-FFF2-40B4-BE49-F238E27FC236}">
                    <a16:creationId xmlns:a16="http://schemas.microsoft.com/office/drawing/2014/main" id="{C20EDDE7-3042-439F-8CA0-2758125700F4}"/>
                  </a:ext>
                </a:extLst>
              </p:cNvPr>
              <p:cNvSpPr>
                <a:spLocks noEditPoints="1"/>
              </p:cNvSpPr>
              <p:nvPr/>
            </p:nvSpPr>
            <p:spPr bwMode="auto">
              <a:xfrm>
                <a:off x="467961" y="318507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17" name="safe" title="Icon of a locked safe">
              <a:extLst>
                <a:ext uri="{FF2B5EF4-FFF2-40B4-BE49-F238E27FC236}">
                  <a16:creationId xmlns:a16="http://schemas.microsoft.com/office/drawing/2014/main" id="{20D5CBDE-E9FB-421B-9496-892F09D9B99A}"/>
                </a:ext>
              </a:extLst>
            </p:cNvPr>
            <p:cNvSpPr>
              <a:spLocks noChangeAspect="1" noEditPoints="1"/>
            </p:cNvSpPr>
            <p:nvPr/>
          </p:nvSpPr>
          <p:spPr bwMode="auto">
            <a:xfrm>
              <a:off x="631805" y="3338513"/>
              <a:ext cx="290816" cy="30823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sz="1800" dirty="0"/>
              <a:t>Respond to data loss prevention alerts using Microsoft 365</a:t>
            </a:r>
          </a:p>
        </p:txBody>
      </p:sp>
      <p:grpSp>
        <p:nvGrpSpPr>
          <p:cNvPr id="220" name="Group 219">
            <a:extLst>
              <a:ext uri="{FF2B5EF4-FFF2-40B4-BE49-F238E27FC236}">
                <a16:creationId xmlns:a16="http://schemas.microsoft.com/office/drawing/2014/main" id="{E1A4EB87-37D2-4CF5-A894-6B7C9476DDED}"/>
              </a:ext>
              <a:ext uri="{C183D7F6-B498-43B3-948B-1728B52AA6E4}">
                <adec:decorative xmlns:adec="http://schemas.microsoft.com/office/drawing/2017/decorative" val="1"/>
              </a:ext>
            </a:extLst>
          </p:cNvPr>
          <p:cNvGrpSpPr/>
          <p:nvPr/>
        </p:nvGrpSpPr>
        <p:grpSpPr>
          <a:xfrm>
            <a:off x="6229350" y="3980133"/>
            <a:ext cx="717140" cy="717242"/>
            <a:chOff x="418643" y="3980133"/>
            <a:chExt cx="717140" cy="717242"/>
          </a:xfrm>
        </p:grpSpPr>
        <p:grpSp>
          <p:nvGrpSpPr>
            <p:cNvPr id="221" name="Group 220">
              <a:extLst>
                <a:ext uri="{FF2B5EF4-FFF2-40B4-BE49-F238E27FC236}">
                  <a16:creationId xmlns:a16="http://schemas.microsoft.com/office/drawing/2014/main" id="{C2493A64-707E-4F5E-B4E6-4994EB0E35F1}"/>
                </a:ext>
              </a:extLst>
            </p:cNvPr>
            <p:cNvGrpSpPr/>
            <p:nvPr/>
          </p:nvGrpSpPr>
          <p:grpSpPr>
            <a:xfrm>
              <a:off x="418643" y="3980133"/>
              <a:ext cx="717140" cy="717242"/>
              <a:chOff x="418643" y="3980133"/>
              <a:chExt cx="717140" cy="717242"/>
            </a:xfrm>
          </p:grpSpPr>
          <p:sp>
            <p:nvSpPr>
              <p:cNvPr id="223" name="Freeform 5">
                <a:extLst>
                  <a:ext uri="{FF2B5EF4-FFF2-40B4-BE49-F238E27FC236}">
                    <a16:creationId xmlns:a16="http://schemas.microsoft.com/office/drawing/2014/main" id="{34AFD725-F7B2-45E6-82CF-9DD078F1F44F}"/>
                  </a:ext>
                </a:extLst>
              </p:cNvPr>
              <p:cNvSpPr>
                <a:spLocks/>
              </p:cNvSpPr>
              <p:nvPr/>
            </p:nvSpPr>
            <p:spPr bwMode="auto">
              <a:xfrm>
                <a:off x="418643" y="3980133"/>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24" name="Freeform 6">
                <a:extLst>
                  <a:ext uri="{FF2B5EF4-FFF2-40B4-BE49-F238E27FC236}">
                    <a16:creationId xmlns:a16="http://schemas.microsoft.com/office/drawing/2014/main" id="{8A83049F-BD7B-466D-9BEF-D7D23C0135FD}"/>
                  </a:ext>
                </a:extLst>
              </p:cNvPr>
              <p:cNvSpPr>
                <a:spLocks noEditPoints="1"/>
              </p:cNvSpPr>
              <p:nvPr/>
            </p:nvSpPr>
            <p:spPr bwMode="auto">
              <a:xfrm>
                <a:off x="467961" y="403119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22" name="key" title="Icon of a key">
              <a:extLst>
                <a:ext uri="{FF2B5EF4-FFF2-40B4-BE49-F238E27FC236}">
                  <a16:creationId xmlns:a16="http://schemas.microsoft.com/office/drawing/2014/main" id="{28F5C64C-B6D5-410E-A9E6-6C241BC855CF}"/>
                </a:ext>
              </a:extLst>
            </p:cNvPr>
            <p:cNvSpPr>
              <a:spLocks noChangeAspect="1" noEditPoints="1"/>
            </p:cNvSpPr>
            <p:nvPr/>
          </p:nvSpPr>
          <p:spPr bwMode="auto">
            <a:xfrm>
              <a:off x="637041" y="4199300"/>
              <a:ext cx="280346" cy="2789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sz="1800" dirty="0"/>
              <a:t>Manage insider risk in Microsoft 365</a:t>
            </a:r>
          </a:p>
        </p:txBody>
      </p:sp>
      <p:grpSp>
        <p:nvGrpSpPr>
          <p:cNvPr id="15" name="Group 14">
            <a:extLst>
              <a:ext uri="{FF2B5EF4-FFF2-40B4-BE49-F238E27FC236}">
                <a16:creationId xmlns:a16="http://schemas.microsoft.com/office/drawing/2014/main" id="{40D9C075-E44C-4B48-911C-ED8B029F721B}"/>
              </a:ext>
              <a:ext uri="{C183D7F6-B498-43B3-948B-1728B52AA6E4}">
                <adec:decorative xmlns:adec="http://schemas.microsoft.com/office/drawing/2017/decorative" val="1"/>
              </a:ext>
            </a:extLst>
          </p:cNvPr>
          <p:cNvGrpSpPr/>
          <p:nvPr/>
        </p:nvGrpSpPr>
        <p:grpSpPr>
          <a:xfrm>
            <a:off x="418643" y="2287883"/>
            <a:ext cx="717140" cy="717242"/>
            <a:chOff x="418643" y="2287883"/>
            <a:chExt cx="717140" cy="717242"/>
          </a:xfrm>
        </p:grpSpPr>
        <p:grpSp>
          <p:nvGrpSpPr>
            <p:cNvPr id="14" name="Group 13">
              <a:extLst>
                <a:ext uri="{FF2B5EF4-FFF2-40B4-BE49-F238E27FC236}">
                  <a16:creationId xmlns:a16="http://schemas.microsoft.com/office/drawing/2014/main" id="{5DC0B9B6-E975-4177-847A-1892FF8CC113}"/>
                </a:ext>
              </a:extLst>
            </p:cNvPr>
            <p:cNvGrpSpPr/>
            <p:nvPr/>
          </p:nvGrpSpPr>
          <p:grpSpPr>
            <a:xfrm>
              <a:off x="418643" y="2287883"/>
              <a:ext cx="717140" cy="717242"/>
              <a:chOff x="418643" y="2287883"/>
              <a:chExt cx="717140" cy="717242"/>
            </a:xfrm>
          </p:grpSpPr>
          <p:sp>
            <p:nvSpPr>
              <p:cNvPr id="444" name="Freeform 5">
                <a:extLst>
                  <a:ext uri="{FF2B5EF4-FFF2-40B4-BE49-F238E27FC236}">
                    <a16:creationId xmlns:a16="http://schemas.microsoft.com/office/drawing/2014/main" id="{0952D2D1-E1F5-40C1-9CB9-1094FC751546}"/>
                  </a:ext>
                </a:extLst>
              </p:cNvPr>
              <p:cNvSpPr>
                <a:spLocks/>
              </p:cNvSpPr>
              <p:nvPr/>
            </p:nvSpPr>
            <p:spPr bwMode="auto">
              <a:xfrm>
                <a:off x="418643" y="2287883"/>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45" name="Freeform 6">
                <a:extLst>
                  <a:ext uri="{FF2B5EF4-FFF2-40B4-BE49-F238E27FC236}">
                    <a16:creationId xmlns:a16="http://schemas.microsoft.com/office/drawing/2014/main" id="{5EED13B1-E5DD-464E-9D55-EEEB17EE72B4}"/>
                  </a:ext>
                </a:extLst>
              </p:cNvPr>
              <p:cNvSpPr>
                <a:spLocks noEditPoints="1"/>
              </p:cNvSpPr>
              <p:nvPr/>
            </p:nvSpPr>
            <p:spPr bwMode="auto">
              <a:xfrm>
                <a:off x="467961" y="233778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0" name="shield_3" title="Icon of a shield with an exclamation point inside">
              <a:extLst>
                <a:ext uri="{FF2B5EF4-FFF2-40B4-BE49-F238E27FC236}">
                  <a16:creationId xmlns:a16="http://schemas.microsoft.com/office/drawing/2014/main" id="{B31A8724-9904-40A5-AB52-1A3134E8B6E3}"/>
                </a:ext>
              </a:extLst>
            </p:cNvPr>
            <p:cNvSpPr>
              <a:spLocks noChangeAspect="1" noEditPoints="1"/>
            </p:cNvSpPr>
            <p:nvPr/>
          </p:nvSpPr>
          <p:spPr bwMode="auto">
            <a:xfrm>
              <a:off x="611260" y="2478310"/>
              <a:ext cx="331906" cy="33638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D63CD0B0-4712-4A24-964A-D130E506D51A}"/>
              </a:ext>
              <a:ext uri="{C183D7F6-B498-43B3-948B-1728B52AA6E4}">
                <adec:decorative xmlns:adec="http://schemas.microsoft.com/office/drawing/2017/decorative" val="1"/>
              </a:ext>
            </a:extLst>
          </p:cNvPr>
          <p:cNvGrpSpPr/>
          <p:nvPr/>
        </p:nvGrpSpPr>
        <p:grpSpPr>
          <a:xfrm>
            <a:off x="418643" y="1441758"/>
            <a:ext cx="717140" cy="717242"/>
            <a:chOff x="418643" y="1441758"/>
            <a:chExt cx="717140" cy="717242"/>
          </a:xfrm>
        </p:grpSpPr>
        <p:grpSp>
          <p:nvGrpSpPr>
            <p:cNvPr id="7" name="Group 6">
              <a:extLst>
                <a:ext uri="{FF2B5EF4-FFF2-40B4-BE49-F238E27FC236}">
                  <a16:creationId xmlns:a16="http://schemas.microsoft.com/office/drawing/2014/main" id="{ECE251AD-1C50-45F9-9174-247BAF9DFC9E}"/>
                </a:ext>
              </a:extLst>
            </p:cNvPr>
            <p:cNvGrpSpPr/>
            <p:nvPr/>
          </p:nvGrpSpPr>
          <p:grpSpPr>
            <a:xfrm>
              <a:off x="418643" y="1441758"/>
              <a:ext cx="717140" cy="717242"/>
              <a:chOff x="418643" y="1441758"/>
              <a:chExt cx="717140" cy="717242"/>
            </a:xfrm>
          </p:grpSpPr>
          <p:sp>
            <p:nvSpPr>
              <p:cNvPr id="437" name="Freeform 5">
                <a:extLst>
                  <a:ext uri="{FF2B5EF4-FFF2-40B4-BE49-F238E27FC236}">
                    <a16:creationId xmlns:a16="http://schemas.microsoft.com/office/drawing/2014/main" id="{62DF44AF-1A0C-4B66-B6D6-EF98C8C6F9B2}"/>
                  </a:ext>
                </a:extLst>
              </p:cNvPr>
              <p:cNvSpPr>
                <a:spLocks/>
              </p:cNvSpPr>
              <p:nvPr/>
            </p:nvSpPr>
            <p:spPr bwMode="auto">
              <a:xfrm>
                <a:off x="418643" y="144175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38" name="Freeform 6">
                <a:extLst>
                  <a:ext uri="{FF2B5EF4-FFF2-40B4-BE49-F238E27FC236}">
                    <a16:creationId xmlns:a16="http://schemas.microsoft.com/office/drawing/2014/main" id="{9CDBFDD5-398A-4CB1-B92E-B4D024B3A4E5}"/>
                  </a:ext>
                </a:extLst>
              </p:cNvPr>
              <p:cNvSpPr>
                <a:spLocks noEditPoints="1"/>
              </p:cNvSpPr>
              <p:nvPr/>
            </p:nvSpPr>
            <p:spPr bwMode="auto">
              <a:xfrm>
                <a:off x="467961" y="149282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1" name="Lock" title="Icon of a padlock">
              <a:extLst>
                <a:ext uri="{FF2B5EF4-FFF2-40B4-BE49-F238E27FC236}">
                  <a16:creationId xmlns:a16="http://schemas.microsoft.com/office/drawing/2014/main" id="{349A8EB4-FAD5-4349-BF5B-20E49C965778}"/>
                </a:ext>
              </a:extLst>
            </p:cNvPr>
            <p:cNvSpPr>
              <a:spLocks noChangeAspect="1" noEditPoints="1"/>
            </p:cNvSpPr>
            <p:nvPr/>
          </p:nvSpPr>
          <p:spPr bwMode="auto">
            <a:xfrm>
              <a:off x="655374" y="1631251"/>
              <a:ext cx="243678" cy="34057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580EDF34-582D-4E0C-B054-487D23B16613}"/>
              </a:ext>
              <a:ext uri="{C183D7F6-B498-43B3-948B-1728B52AA6E4}">
                <adec:decorative xmlns:adec="http://schemas.microsoft.com/office/drawing/2017/decorative" val="1"/>
              </a:ext>
            </a:extLst>
          </p:cNvPr>
          <p:cNvGrpSpPr/>
          <p:nvPr/>
        </p:nvGrpSpPr>
        <p:grpSpPr>
          <a:xfrm>
            <a:off x="418643" y="3134008"/>
            <a:ext cx="717140" cy="717242"/>
            <a:chOff x="418643" y="3134008"/>
            <a:chExt cx="717140" cy="717242"/>
          </a:xfrm>
        </p:grpSpPr>
        <p:grpSp>
          <p:nvGrpSpPr>
            <p:cNvPr id="16" name="Group 15">
              <a:extLst>
                <a:ext uri="{FF2B5EF4-FFF2-40B4-BE49-F238E27FC236}">
                  <a16:creationId xmlns:a16="http://schemas.microsoft.com/office/drawing/2014/main" id="{572F04AF-9EAA-4873-8A67-4690FE56A71C}"/>
                </a:ext>
              </a:extLst>
            </p:cNvPr>
            <p:cNvGrpSpPr/>
            <p:nvPr/>
          </p:nvGrpSpPr>
          <p:grpSpPr>
            <a:xfrm>
              <a:off x="418643" y="3134008"/>
              <a:ext cx="717140" cy="717242"/>
              <a:chOff x="418643" y="3134008"/>
              <a:chExt cx="717140" cy="717242"/>
            </a:xfrm>
          </p:grpSpPr>
          <p:sp>
            <p:nvSpPr>
              <p:cNvPr id="462" name="Freeform 5">
                <a:extLst>
                  <a:ext uri="{FF2B5EF4-FFF2-40B4-BE49-F238E27FC236}">
                    <a16:creationId xmlns:a16="http://schemas.microsoft.com/office/drawing/2014/main" id="{888F553F-7725-480F-8A81-67806B6E1C1D}"/>
                  </a:ext>
                </a:extLst>
              </p:cNvPr>
              <p:cNvSpPr>
                <a:spLocks/>
              </p:cNvSpPr>
              <p:nvPr/>
            </p:nvSpPr>
            <p:spPr bwMode="auto">
              <a:xfrm>
                <a:off x="418643" y="3134008"/>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63" name="Freeform 6">
                <a:extLst>
                  <a:ext uri="{FF2B5EF4-FFF2-40B4-BE49-F238E27FC236}">
                    <a16:creationId xmlns:a16="http://schemas.microsoft.com/office/drawing/2014/main" id="{5ACB146D-E90A-4B02-A04C-3C75A55BBE6E}"/>
                  </a:ext>
                </a:extLst>
              </p:cNvPr>
              <p:cNvSpPr>
                <a:spLocks noEditPoints="1"/>
              </p:cNvSpPr>
              <p:nvPr/>
            </p:nvSpPr>
            <p:spPr bwMode="auto">
              <a:xfrm>
                <a:off x="467961" y="3185074"/>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2" name="safe" title="Icon of a locked safe">
              <a:extLst>
                <a:ext uri="{FF2B5EF4-FFF2-40B4-BE49-F238E27FC236}">
                  <a16:creationId xmlns:a16="http://schemas.microsoft.com/office/drawing/2014/main" id="{591C2B50-7363-4007-9B2D-FD651C9B7FC9}"/>
                </a:ext>
              </a:extLst>
            </p:cNvPr>
            <p:cNvSpPr>
              <a:spLocks noChangeAspect="1" noEditPoints="1"/>
            </p:cNvSpPr>
            <p:nvPr/>
          </p:nvSpPr>
          <p:spPr bwMode="auto">
            <a:xfrm>
              <a:off x="631805" y="3338513"/>
              <a:ext cx="290816" cy="308232"/>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94FED0FD-2205-4411-A078-D548C227DC70}"/>
              </a:ext>
              <a:ext uri="{C183D7F6-B498-43B3-948B-1728B52AA6E4}">
                <adec:decorative xmlns:adec="http://schemas.microsoft.com/office/drawing/2017/decorative" val="1"/>
              </a:ext>
            </a:extLst>
          </p:cNvPr>
          <p:cNvGrpSpPr/>
          <p:nvPr/>
        </p:nvGrpSpPr>
        <p:grpSpPr>
          <a:xfrm>
            <a:off x="418643" y="3980133"/>
            <a:ext cx="717140" cy="717242"/>
            <a:chOff x="418643" y="3980133"/>
            <a:chExt cx="717140" cy="717242"/>
          </a:xfrm>
        </p:grpSpPr>
        <p:grpSp>
          <p:nvGrpSpPr>
            <p:cNvPr id="19" name="Group 18">
              <a:extLst>
                <a:ext uri="{FF2B5EF4-FFF2-40B4-BE49-F238E27FC236}">
                  <a16:creationId xmlns:a16="http://schemas.microsoft.com/office/drawing/2014/main" id="{BB075090-0B08-446C-AE90-A06B9F4ABC28}"/>
                </a:ext>
              </a:extLst>
            </p:cNvPr>
            <p:cNvGrpSpPr/>
            <p:nvPr/>
          </p:nvGrpSpPr>
          <p:grpSpPr>
            <a:xfrm>
              <a:off x="418643" y="3980133"/>
              <a:ext cx="717140" cy="717242"/>
              <a:chOff x="418643" y="3980133"/>
              <a:chExt cx="717140" cy="717242"/>
            </a:xfrm>
          </p:grpSpPr>
          <p:sp>
            <p:nvSpPr>
              <p:cNvPr id="479" name="Freeform 5">
                <a:extLst>
                  <a:ext uri="{FF2B5EF4-FFF2-40B4-BE49-F238E27FC236}">
                    <a16:creationId xmlns:a16="http://schemas.microsoft.com/office/drawing/2014/main" id="{A4703758-132D-40D8-BC75-876B4F27A079}"/>
                  </a:ext>
                </a:extLst>
              </p:cNvPr>
              <p:cNvSpPr>
                <a:spLocks/>
              </p:cNvSpPr>
              <p:nvPr/>
            </p:nvSpPr>
            <p:spPr bwMode="auto">
              <a:xfrm>
                <a:off x="418643" y="3980133"/>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0" name="Freeform 6">
                <a:extLst>
                  <a:ext uri="{FF2B5EF4-FFF2-40B4-BE49-F238E27FC236}">
                    <a16:creationId xmlns:a16="http://schemas.microsoft.com/office/drawing/2014/main" id="{22856682-E9F0-4805-B656-1CF1B5DE306A}"/>
                  </a:ext>
                </a:extLst>
              </p:cNvPr>
              <p:cNvSpPr>
                <a:spLocks noEditPoints="1"/>
              </p:cNvSpPr>
              <p:nvPr/>
            </p:nvSpPr>
            <p:spPr bwMode="auto">
              <a:xfrm>
                <a:off x="467961" y="4031199"/>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3" name="key" title="Icon of a key">
              <a:extLst>
                <a:ext uri="{FF2B5EF4-FFF2-40B4-BE49-F238E27FC236}">
                  <a16:creationId xmlns:a16="http://schemas.microsoft.com/office/drawing/2014/main" id="{42435AAD-319F-4B07-8C72-37D3B078E21B}"/>
                </a:ext>
              </a:extLst>
            </p:cNvPr>
            <p:cNvSpPr>
              <a:spLocks noChangeAspect="1" noEditPoints="1"/>
            </p:cNvSpPr>
            <p:nvPr/>
          </p:nvSpPr>
          <p:spPr bwMode="auto">
            <a:xfrm>
              <a:off x="637041" y="4199300"/>
              <a:ext cx="280346" cy="278908"/>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3619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8"/>
            <a:ext cx="8852145" cy="760336"/>
          </a:xfrm>
        </p:spPr>
        <p:txBody>
          <a:bodyPr/>
          <a:lstStyle/>
          <a:p>
            <a:r>
              <a:rPr lang="en-US" dirty="0"/>
              <a:t>Lesson 5: Azure AD Identity Protection</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71614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Describe the features of Azure Active Directory Identity Protection</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Describe the investigation and remediation features of Azure Active Directory Identity Protection</a:t>
            </a:r>
          </a:p>
        </p:txBody>
      </p:sp>
    </p:spTree>
    <p:extLst>
      <p:ext uri="{BB962C8B-B14F-4D97-AF65-F5344CB8AC3E}">
        <p14:creationId xmlns:p14="http://schemas.microsoft.com/office/powerpoint/2010/main" val="16605128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Azure AD Identity Protection explained</a:t>
            </a:r>
          </a:p>
        </p:txBody>
      </p:sp>
      <p:sp>
        <p:nvSpPr>
          <p:cNvPr id="5" name="Text Placeholder 2">
            <a:extLst>
              <a:ext uri="{FF2B5EF4-FFF2-40B4-BE49-F238E27FC236}">
                <a16:creationId xmlns:a16="http://schemas.microsoft.com/office/drawing/2014/main" id="{B98C98C3-057C-40B0-91AB-5333754E91E8}"/>
              </a:ext>
            </a:extLst>
          </p:cNvPr>
          <p:cNvSpPr txBox="1">
            <a:spLocks/>
          </p:cNvSpPr>
          <p:nvPr/>
        </p:nvSpPr>
        <p:spPr>
          <a:xfrm>
            <a:off x="830659" y="1279096"/>
            <a:ext cx="10383899" cy="777240"/>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dirty="0"/>
              <a:t>Self-remediation workflow</a:t>
            </a:r>
          </a:p>
          <a:p>
            <a:endParaRPr lang="en-US" sz="2000" dirty="0"/>
          </a:p>
        </p:txBody>
      </p:sp>
      <p:pic>
        <p:nvPicPr>
          <p:cNvPr id="7" name="Graphic 6" descr="self-remediation workflow graphic">
            <a:extLst>
              <a:ext uri="{FF2B5EF4-FFF2-40B4-BE49-F238E27FC236}">
                <a16:creationId xmlns:a16="http://schemas.microsoft.com/office/drawing/2014/main" id="{2F260171-BFBD-4CAD-B032-009A283C8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659" y="1852550"/>
            <a:ext cx="7613470" cy="1472043"/>
          </a:xfrm>
          <a:prstGeom prst="rect">
            <a:avLst/>
          </a:prstGeom>
        </p:spPr>
      </p:pic>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830659" y="3893025"/>
            <a:ext cx="10383899" cy="777240"/>
          </a:xfrm>
        </p:spPr>
        <p:txBody>
          <a:bodyPr/>
          <a:lstStyle/>
          <a:p>
            <a:r>
              <a:rPr lang="en-US" sz="2000" dirty="0"/>
              <a:t>Administrator remediation workflow</a:t>
            </a:r>
          </a:p>
          <a:p>
            <a:endParaRPr lang="en-US" sz="2000" dirty="0"/>
          </a:p>
        </p:txBody>
      </p:sp>
      <p:pic>
        <p:nvPicPr>
          <p:cNvPr id="9" name="Graphic 8" descr="graphic of administrator remediation workflow.">
            <a:extLst>
              <a:ext uri="{FF2B5EF4-FFF2-40B4-BE49-F238E27FC236}">
                <a16:creationId xmlns:a16="http://schemas.microsoft.com/office/drawing/2014/main" id="{3715B343-02B3-4DDF-AB80-B8185F3E4E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552" y="4396489"/>
            <a:ext cx="10454851" cy="1472043"/>
          </a:xfrm>
          <a:prstGeom prst="rect">
            <a:avLst/>
          </a:prstGeom>
        </p:spPr>
      </p:pic>
    </p:spTree>
    <p:extLst>
      <p:ext uri="{BB962C8B-B14F-4D97-AF65-F5344CB8AC3E}">
        <p14:creationId xmlns:p14="http://schemas.microsoft.com/office/powerpoint/2010/main" val="12528309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Detect risks with Azure AD Identity Protection policies</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389460" y="1126696"/>
            <a:ext cx="2953884" cy="680196"/>
          </a:xfrm>
        </p:spPr>
        <p:txBody>
          <a:bodyPr/>
          <a:lstStyle/>
          <a:p>
            <a:r>
              <a:rPr lang="en-US" sz="2400" dirty="0"/>
              <a:t>Sign-in risk policy</a:t>
            </a:r>
          </a:p>
        </p:txBody>
      </p:sp>
      <p:pic>
        <p:nvPicPr>
          <p:cNvPr id="5" name="Picture 4" descr="Graphical user interface&#10;&#10;Description automatically generated with medium confidence">
            <a:extLst>
              <a:ext uri="{FF2B5EF4-FFF2-40B4-BE49-F238E27FC236}">
                <a16:creationId xmlns:a16="http://schemas.microsoft.com/office/drawing/2014/main" id="{95B42B2F-7B28-42D0-9F5B-914A4DE447EF}"/>
              </a:ext>
            </a:extLst>
          </p:cNvPr>
          <p:cNvPicPr>
            <a:picLocks noChangeAspect="1"/>
          </p:cNvPicPr>
          <p:nvPr/>
        </p:nvPicPr>
        <p:blipFill>
          <a:blip r:embed="rId3"/>
          <a:stretch>
            <a:fillRect/>
          </a:stretch>
        </p:blipFill>
        <p:spPr>
          <a:xfrm>
            <a:off x="1389460" y="1910684"/>
            <a:ext cx="2953884" cy="4506821"/>
          </a:xfrm>
          <a:prstGeom prst="rect">
            <a:avLst/>
          </a:prstGeom>
        </p:spPr>
      </p:pic>
      <p:sp>
        <p:nvSpPr>
          <p:cNvPr id="7" name="Text Placeholder 2">
            <a:extLst>
              <a:ext uri="{FF2B5EF4-FFF2-40B4-BE49-F238E27FC236}">
                <a16:creationId xmlns:a16="http://schemas.microsoft.com/office/drawing/2014/main" id="{135D1337-FBDF-46B6-84DA-468833042C6F}"/>
              </a:ext>
            </a:extLst>
          </p:cNvPr>
          <p:cNvSpPr txBox="1">
            <a:spLocks/>
          </p:cNvSpPr>
          <p:nvPr/>
        </p:nvSpPr>
        <p:spPr>
          <a:xfrm>
            <a:off x="6919091" y="1128967"/>
            <a:ext cx="2953884" cy="680196"/>
          </a:xfrm>
          <a:prstGeom prst="rect">
            <a:avLst/>
          </a:prstGeom>
        </p:spPr>
        <p:txBody>
          <a:bodyPr vert="horz" wrap="square" lIns="0" tIns="0" rIns="0" bIns="0" rtlCol="0" anchor="ctr">
            <a:noAutofit/>
          </a:bodyPr>
          <a:lstStyle>
            <a:lvl1pPr marL="0" marR="0" indent="0" algn="l" defTabSz="914367" rtl="0" eaLnBrk="1" fontAlgn="auto" latinLnBrk="0" hangingPunct="1">
              <a:lnSpc>
                <a:spcPts val="1765"/>
              </a:lnSpc>
              <a:spcBef>
                <a:spcPts val="882"/>
              </a:spcBef>
              <a:spcAft>
                <a:spcPts val="40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3pPr>
            <a:lvl4pPr marL="67229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8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User risk policy</a:t>
            </a:r>
          </a:p>
        </p:txBody>
      </p:sp>
      <p:pic>
        <p:nvPicPr>
          <p:cNvPr id="9" name="Picture 8" descr="Table&#10;&#10;Description automatically generated with low confidence">
            <a:extLst>
              <a:ext uri="{FF2B5EF4-FFF2-40B4-BE49-F238E27FC236}">
                <a16:creationId xmlns:a16="http://schemas.microsoft.com/office/drawing/2014/main" id="{CBDC6AFD-A362-4212-9820-0680A4CF72EE}"/>
              </a:ext>
            </a:extLst>
          </p:cNvPr>
          <p:cNvPicPr>
            <a:picLocks noChangeAspect="1"/>
          </p:cNvPicPr>
          <p:nvPr/>
        </p:nvPicPr>
        <p:blipFill>
          <a:blip r:embed="rId4"/>
          <a:stretch>
            <a:fillRect/>
          </a:stretch>
        </p:blipFill>
        <p:spPr>
          <a:xfrm>
            <a:off x="6919091" y="1910685"/>
            <a:ext cx="2927177" cy="4506820"/>
          </a:xfrm>
          <a:prstGeom prst="rect">
            <a:avLst/>
          </a:prstGeom>
        </p:spPr>
      </p:pic>
    </p:spTree>
    <p:extLst>
      <p:ext uri="{BB962C8B-B14F-4D97-AF65-F5344CB8AC3E}">
        <p14:creationId xmlns:p14="http://schemas.microsoft.com/office/powerpoint/2010/main" val="32231131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327942" y="61661"/>
            <a:ext cx="11341268" cy="680196"/>
          </a:xfrm>
        </p:spPr>
        <p:txBody>
          <a:bodyPr/>
          <a:lstStyle/>
          <a:p>
            <a:r>
              <a:rPr lang="en-US" dirty="0"/>
              <a:t>Remediate risks detected by Azure AD Identity Protection</a:t>
            </a:r>
          </a:p>
        </p:txBody>
      </p:sp>
      <p:pic>
        <p:nvPicPr>
          <p:cNvPr id="5" name="Picture 4" descr="Graphical user interface, text, application, email&#10;&#10;Description automatically generated">
            <a:extLst>
              <a:ext uri="{FF2B5EF4-FFF2-40B4-BE49-F238E27FC236}">
                <a16:creationId xmlns:a16="http://schemas.microsoft.com/office/drawing/2014/main" id="{9219E3E8-69EA-44BD-979B-CFD9A1F08594}"/>
              </a:ext>
            </a:extLst>
          </p:cNvPr>
          <p:cNvPicPr>
            <a:picLocks noChangeAspect="1"/>
          </p:cNvPicPr>
          <p:nvPr/>
        </p:nvPicPr>
        <p:blipFill>
          <a:blip r:embed="rId3"/>
          <a:stretch>
            <a:fillRect/>
          </a:stretch>
        </p:blipFill>
        <p:spPr>
          <a:xfrm>
            <a:off x="1469003" y="741857"/>
            <a:ext cx="8462938" cy="5816930"/>
          </a:xfrm>
          <a:prstGeom prst="rect">
            <a:avLst/>
          </a:prstGeom>
        </p:spPr>
      </p:pic>
    </p:spTree>
    <p:extLst>
      <p:ext uri="{BB962C8B-B14F-4D97-AF65-F5344CB8AC3E}">
        <p14:creationId xmlns:p14="http://schemas.microsoft.com/office/powerpoint/2010/main" val="23229741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8"/>
            <a:ext cx="8852145" cy="760336"/>
          </a:xfrm>
        </p:spPr>
        <p:txBody>
          <a:bodyPr/>
          <a:lstStyle/>
          <a:p>
            <a:r>
              <a:rPr lang="en-US" dirty="0"/>
              <a:t>Lesson 6: Microsoft Cloud App Security</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4156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Define the Cloud App Security framework</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Explain how Cloud Discovery helps you see what's going on in your organization</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Describe how to use Conditional Access App Control policies to control access to the apps in your organization</a:t>
            </a:r>
          </a:p>
        </p:txBody>
      </p:sp>
    </p:spTree>
    <p:extLst>
      <p:ext uri="{BB962C8B-B14F-4D97-AF65-F5344CB8AC3E}">
        <p14:creationId xmlns:p14="http://schemas.microsoft.com/office/powerpoint/2010/main" val="11864521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Cloud App Security Framework</a:t>
            </a:r>
          </a:p>
        </p:txBody>
      </p:sp>
      <p:sp>
        <p:nvSpPr>
          <p:cNvPr id="6" name="Text Placeholder 5"/>
          <p:cNvSpPr>
            <a:spLocks noGrp="1"/>
          </p:cNvSpPr>
          <p:nvPr>
            <p:ph type="body" sz="quarter" idx="11"/>
          </p:nvPr>
        </p:nvSpPr>
        <p:spPr/>
        <p:txBody>
          <a:bodyPr/>
          <a:lstStyle/>
          <a:p>
            <a:pPr lvl="1"/>
            <a:r>
              <a:rPr lang="en-US" dirty="0"/>
              <a:t>Discover and control the use of Shadow IT</a:t>
            </a:r>
          </a:p>
        </p:txBody>
      </p:sp>
      <p:sp>
        <p:nvSpPr>
          <p:cNvPr id="2" name="Text Placeholder 1"/>
          <p:cNvSpPr>
            <a:spLocks noGrp="1"/>
          </p:cNvSpPr>
          <p:nvPr>
            <p:ph type="body" sz="quarter" idx="15"/>
          </p:nvPr>
        </p:nvSpPr>
        <p:spPr/>
        <p:txBody>
          <a:bodyPr/>
          <a:lstStyle/>
          <a:p>
            <a:pPr lvl="1"/>
            <a:r>
              <a:rPr lang="en-US" dirty="0"/>
              <a:t>Protect your sensitive information </a:t>
            </a:r>
          </a:p>
          <a:p>
            <a:pPr lvl="1"/>
            <a:r>
              <a:rPr lang="en-US" dirty="0"/>
              <a:t>anywhere in the cloud</a:t>
            </a:r>
          </a:p>
        </p:txBody>
      </p:sp>
      <p:sp>
        <p:nvSpPr>
          <p:cNvPr id="3" name="Text Placeholder 2"/>
          <p:cNvSpPr>
            <a:spLocks noGrp="1"/>
          </p:cNvSpPr>
          <p:nvPr>
            <p:ph type="body" sz="quarter" idx="17"/>
          </p:nvPr>
        </p:nvSpPr>
        <p:spPr/>
        <p:txBody>
          <a:bodyPr/>
          <a:lstStyle/>
          <a:p>
            <a:pPr lvl="1"/>
            <a:r>
              <a:rPr lang="en-US" dirty="0"/>
              <a:t>Protect against cyberthreats and anomalies</a:t>
            </a:r>
          </a:p>
        </p:txBody>
      </p:sp>
      <p:sp>
        <p:nvSpPr>
          <p:cNvPr id="4" name="Text Placeholder 3"/>
          <p:cNvSpPr>
            <a:spLocks noGrp="1"/>
          </p:cNvSpPr>
          <p:nvPr>
            <p:ph type="body" sz="quarter" idx="19"/>
          </p:nvPr>
        </p:nvSpPr>
        <p:spPr/>
        <p:txBody>
          <a:bodyPr/>
          <a:lstStyle/>
          <a:p>
            <a:pPr lvl="1"/>
            <a:r>
              <a:rPr lang="en-US" dirty="0"/>
              <a:t>Assess the compliance of your cloud apps</a:t>
            </a:r>
          </a:p>
        </p:txBody>
      </p:sp>
      <p:grpSp>
        <p:nvGrpSpPr>
          <p:cNvPr id="72" name="Group 71">
            <a:extLst>
              <a:ext uri="{FF2B5EF4-FFF2-40B4-BE49-F238E27FC236}">
                <a16:creationId xmlns:a16="http://schemas.microsoft.com/office/drawing/2014/main" id="{9FB5902D-6084-46B3-9551-13DE79860B11}"/>
              </a:ext>
              <a:ext uri="{C183D7F6-B498-43B3-948B-1728B52AA6E4}">
                <adec:decorative xmlns:adec="http://schemas.microsoft.com/office/drawing/2017/decorative" val="1"/>
              </a:ext>
            </a:extLst>
          </p:cNvPr>
          <p:cNvGrpSpPr/>
          <p:nvPr/>
        </p:nvGrpSpPr>
        <p:grpSpPr>
          <a:xfrm>
            <a:off x="418643" y="1487929"/>
            <a:ext cx="717140" cy="717242"/>
            <a:chOff x="418643" y="1487929"/>
            <a:chExt cx="717140" cy="717242"/>
          </a:xfrm>
        </p:grpSpPr>
        <p:grpSp>
          <p:nvGrpSpPr>
            <p:cNvPr id="73" name="Group 72">
              <a:extLst>
                <a:ext uri="{FF2B5EF4-FFF2-40B4-BE49-F238E27FC236}">
                  <a16:creationId xmlns:a16="http://schemas.microsoft.com/office/drawing/2014/main" id="{F7D47980-FCCE-4684-87D6-9BEA19A18935}"/>
                </a:ext>
              </a:extLst>
            </p:cNvPr>
            <p:cNvGrpSpPr/>
            <p:nvPr/>
          </p:nvGrpSpPr>
          <p:grpSpPr>
            <a:xfrm>
              <a:off x="418643" y="1487929"/>
              <a:ext cx="717140" cy="717242"/>
              <a:chOff x="418643" y="1487929"/>
              <a:chExt cx="717140" cy="717242"/>
            </a:xfrm>
          </p:grpSpPr>
          <p:sp>
            <p:nvSpPr>
              <p:cNvPr id="75" name="Freeform 5">
                <a:extLst>
                  <a:ext uri="{FF2B5EF4-FFF2-40B4-BE49-F238E27FC236}">
                    <a16:creationId xmlns:a16="http://schemas.microsoft.com/office/drawing/2014/main" id="{B7D0BC4B-0954-46F6-BC36-EC9474AAEA74}"/>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76" name="Freeform 6">
                <a:extLst>
                  <a:ext uri="{FF2B5EF4-FFF2-40B4-BE49-F238E27FC236}">
                    <a16:creationId xmlns:a16="http://schemas.microsoft.com/office/drawing/2014/main" id="{6D581B25-208F-44F1-B434-01CFD32B39FC}"/>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4" name="Lock" title="Icon of a padlock">
              <a:extLst>
                <a:ext uri="{FF2B5EF4-FFF2-40B4-BE49-F238E27FC236}">
                  <a16:creationId xmlns:a16="http://schemas.microsoft.com/office/drawing/2014/main" id="{54ADC453-4102-42C4-A156-04B893159055}"/>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87273B97-4B71-49EB-AD73-EA56AF78F7C7}"/>
              </a:ext>
              <a:ext uri="{C183D7F6-B498-43B3-948B-1728B52AA6E4}">
                <adec:decorative xmlns:adec="http://schemas.microsoft.com/office/drawing/2017/decorative" val="1"/>
              </a:ext>
            </a:extLst>
          </p:cNvPr>
          <p:cNvGrpSpPr/>
          <p:nvPr/>
        </p:nvGrpSpPr>
        <p:grpSpPr>
          <a:xfrm>
            <a:off x="418643" y="2533089"/>
            <a:ext cx="717140" cy="717242"/>
            <a:chOff x="418643" y="2533089"/>
            <a:chExt cx="717140" cy="717242"/>
          </a:xfrm>
        </p:grpSpPr>
        <p:grpSp>
          <p:nvGrpSpPr>
            <p:cNvPr id="78" name="Group 77">
              <a:extLst>
                <a:ext uri="{FF2B5EF4-FFF2-40B4-BE49-F238E27FC236}">
                  <a16:creationId xmlns:a16="http://schemas.microsoft.com/office/drawing/2014/main" id="{C58C7F8C-82BD-4141-BD76-90CFDAB06B5B}"/>
                </a:ext>
              </a:extLst>
            </p:cNvPr>
            <p:cNvGrpSpPr/>
            <p:nvPr/>
          </p:nvGrpSpPr>
          <p:grpSpPr>
            <a:xfrm>
              <a:off x="418643" y="2533089"/>
              <a:ext cx="717140" cy="717242"/>
              <a:chOff x="418643" y="2533089"/>
              <a:chExt cx="717140" cy="717242"/>
            </a:xfrm>
          </p:grpSpPr>
          <p:sp>
            <p:nvSpPr>
              <p:cNvPr id="80" name="Freeform 5">
                <a:extLst>
                  <a:ext uri="{FF2B5EF4-FFF2-40B4-BE49-F238E27FC236}">
                    <a16:creationId xmlns:a16="http://schemas.microsoft.com/office/drawing/2014/main" id="{A9DED927-F247-4CD8-8B73-68B82A919BD5}"/>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81" name="Freeform 6">
                <a:extLst>
                  <a:ext uri="{FF2B5EF4-FFF2-40B4-BE49-F238E27FC236}">
                    <a16:creationId xmlns:a16="http://schemas.microsoft.com/office/drawing/2014/main" id="{478FA208-80AA-4F4D-9B97-2F450D7CF96F}"/>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79" name="shield_3" title="Icon of a shield with an exclamation point inside">
              <a:extLst>
                <a:ext uri="{FF2B5EF4-FFF2-40B4-BE49-F238E27FC236}">
                  <a16:creationId xmlns:a16="http://schemas.microsoft.com/office/drawing/2014/main" id="{EFDF83EF-1C75-47BA-B2BB-E6EFEC787405}"/>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3F4E11F9-247D-492D-84D9-7183C3D48C0D}"/>
              </a:ext>
              <a:ext uri="{C183D7F6-B498-43B3-948B-1728B52AA6E4}">
                <adec:decorative xmlns:adec="http://schemas.microsoft.com/office/drawing/2017/decorative" val="1"/>
              </a:ext>
            </a:extLst>
          </p:cNvPr>
          <p:cNvGrpSpPr/>
          <p:nvPr/>
        </p:nvGrpSpPr>
        <p:grpSpPr>
          <a:xfrm>
            <a:off x="418643" y="3578249"/>
            <a:ext cx="717140" cy="717242"/>
            <a:chOff x="418643" y="3578249"/>
            <a:chExt cx="717140" cy="717242"/>
          </a:xfrm>
        </p:grpSpPr>
        <p:grpSp>
          <p:nvGrpSpPr>
            <p:cNvPr id="83" name="Group 82">
              <a:extLst>
                <a:ext uri="{FF2B5EF4-FFF2-40B4-BE49-F238E27FC236}">
                  <a16:creationId xmlns:a16="http://schemas.microsoft.com/office/drawing/2014/main" id="{3516E8DB-E7DE-4F57-BE33-16EFE1BD9963}"/>
                </a:ext>
              </a:extLst>
            </p:cNvPr>
            <p:cNvGrpSpPr/>
            <p:nvPr/>
          </p:nvGrpSpPr>
          <p:grpSpPr>
            <a:xfrm>
              <a:off x="418643" y="3578249"/>
              <a:ext cx="717140" cy="717242"/>
              <a:chOff x="418643" y="2533089"/>
              <a:chExt cx="717140" cy="717242"/>
            </a:xfrm>
          </p:grpSpPr>
          <p:sp>
            <p:nvSpPr>
              <p:cNvPr id="85" name="Freeform 5">
                <a:extLst>
                  <a:ext uri="{FF2B5EF4-FFF2-40B4-BE49-F238E27FC236}">
                    <a16:creationId xmlns:a16="http://schemas.microsoft.com/office/drawing/2014/main" id="{10705340-0049-4BF4-A57C-8CCEA89E3DA9}"/>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0" name="Freeform 6">
                <a:extLst>
                  <a:ext uri="{FF2B5EF4-FFF2-40B4-BE49-F238E27FC236}">
                    <a16:creationId xmlns:a16="http://schemas.microsoft.com/office/drawing/2014/main" id="{928893B4-78CE-4712-8A82-6391F0DF62FD}"/>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4" name="safe" title="Icon of a locked safe">
              <a:extLst>
                <a:ext uri="{FF2B5EF4-FFF2-40B4-BE49-F238E27FC236}">
                  <a16:creationId xmlns:a16="http://schemas.microsoft.com/office/drawing/2014/main" id="{DD5F75F3-E977-41E8-88DA-75AB2B72EBD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D8D884D4-5A5B-472C-80B0-26CFE4DFDE60}"/>
              </a:ext>
              <a:ext uri="{C183D7F6-B498-43B3-948B-1728B52AA6E4}">
                <adec:decorative xmlns:adec="http://schemas.microsoft.com/office/drawing/2017/decorative" val="1"/>
              </a:ext>
            </a:extLst>
          </p:cNvPr>
          <p:cNvGrpSpPr/>
          <p:nvPr/>
        </p:nvGrpSpPr>
        <p:grpSpPr>
          <a:xfrm>
            <a:off x="418643" y="4623409"/>
            <a:ext cx="717140" cy="717242"/>
            <a:chOff x="418643" y="4623409"/>
            <a:chExt cx="717140" cy="717242"/>
          </a:xfrm>
        </p:grpSpPr>
        <p:grpSp>
          <p:nvGrpSpPr>
            <p:cNvPr id="132" name="Group 131">
              <a:extLst>
                <a:ext uri="{FF2B5EF4-FFF2-40B4-BE49-F238E27FC236}">
                  <a16:creationId xmlns:a16="http://schemas.microsoft.com/office/drawing/2014/main" id="{51CE1FF4-2E14-498E-8779-EB500856379F}"/>
                </a:ext>
              </a:extLst>
            </p:cNvPr>
            <p:cNvGrpSpPr/>
            <p:nvPr/>
          </p:nvGrpSpPr>
          <p:grpSpPr>
            <a:xfrm>
              <a:off x="418643" y="4623409"/>
              <a:ext cx="717140" cy="717242"/>
              <a:chOff x="418643" y="2533089"/>
              <a:chExt cx="717140" cy="717242"/>
            </a:xfrm>
          </p:grpSpPr>
          <p:sp>
            <p:nvSpPr>
              <p:cNvPr id="134" name="Freeform 5">
                <a:extLst>
                  <a:ext uri="{FF2B5EF4-FFF2-40B4-BE49-F238E27FC236}">
                    <a16:creationId xmlns:a16="http://schemas.microsoft.com/office/drawing/2014/main" id="{25F7E2FF-343F-4D9E-8425-830CBFFC26DF}"/>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5" name="Freeform 6">
                <a:extLst>
                  <a:ext uri="{FF2B5EF4-FFF2-40B4-BE49-F238E27FC236}">
                    <a16:creationId xmlns:a16="http://schemas.microsoft.com/office/drawing/2014/main" id="{63DFCFDC-80E1-402E-B339-FE3515A21704}"/>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5" name="key" title="Icon of a key">
              <a:extLst>
                <a:ext uri="{FF2B5EF4-FFF2-40B4-BE49-F238E27FC236}">
                  <a16:creationId xmlns:a16="http://schemas.microsoft.com/office/drawing/2014/main" id="{CA7730B6-9359-481A-B29C-75BC0B2F5B26}"/>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9" name="Picture 8" descr="Diagram, schematic&#10;&#10;Description automatically generated">
            <a:extLst>
              <a:ext uri="{FF2B5EF4-FFF2-40B4-BE49-F238E27FC236}">
                <a16:creationId xmlns:a16="http://schemas.microsoft.com/office/drawing/2014/main" id="{08D82943-B122-4AC5-B1D7-E9417754D484}"/>
              </a:ext>
            </a:extLst>
          </p:cNvPr>
          <p:cNvPicPr>
            <a:picLocks noChangeAspect="1"/>
          </p:cNvPicPr>
          <p:nvPr/>
        </p:nvPicPr>
        <p:blipFill>
          <a:blip r:embed="rId3"/>
          <a:stretch>
            <a:fillRect/>
          </a:stretch>
        </p:blipFill>
        <p:spPr>
          <a:xfrm>
            <a:off x="5981434" y="1035130"/>
            <a:ext cx="5944430" cy="5382376"/>
          </a:xfrm>
          <a:prstGeom prst="rect">
            <a:avLst/>
          </a:prstGeom>
        </p:spPr>
      </p:pic>
    </p:spTree>
    <p:extLst>
      <p:ext uri="{BB962C8B-B14F-4D97-AF65-F5344CB8AC3E}">
        <p14:creationId xmlns:p14="http://schemas.microsoft.com/office/powerpoint/2010/main" val="178570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Explore your cloud apps with Cloud Discovery</a:t>
            </a:r>
          </a:p>
        </p:txBody>
      </p:sp>
      <p:sp>
        <p:nvSpPr>
          <p:cNvPr id="8" name="Text Placeholder 7">
            <a:extLst>
              <a:ext uri="{FF2B5EF4-FFF2-40B4-BE49-F238E27FC236}">
                <a16:creationId xmlns:a16="http://schemas.microsoft.com/office/drawing/2014/main" id="{2A9C626F-EF1F-4FB5-B9FA-EE6A7AAE307F}"/>
              </a:ext>
            </a:extLst>
          </p:cNvPr>
          <p:cNvSpPr>
            <a:spLocks noGrp="1"/>
          </p:cNvSpPr>
          <p:nvPr>
            <p:ph type="body" sz="quarter" idx="31"/>
          </p:nvPr>
        </p:nvSpPr>
        <p:spPr>
          <a:xfrm>
            <a:off x="418643" y="1168400"/>
            <a:ext cx="11341267" cy="615553"/>
          </a:xfrm>
        </p:spPr>
        <p:txBody>
          <a:bodyPr/>
          <a:lstStyle/>
          <a:p>
            <a:r>
              <a:rPr lang="en-US" dirty="0"/>
              <a:t>Start at the Cloud Discovery dashboard then move through its elements in the following order to understand what's happening in your organization.</a:t>
            </a:r>
          </a:p>
        </p:txBody>
      </p:sp>
      <p:grpSp>
        <p:nvGrpSpPr>
          <p:cNvPr id="83" name="Group 82">
            <a:extLst>
              <a:ext uri="{FF2B5EF4-FFF2-40B4-BE49-F238E27FC236}">
                <a16:creationId xmlns:a16="http://schemas.microsoft.com/office/drawing/2014/main" id="{A7AAC0B9-CB6D-4A44-BB29-440E8C572AF6}"/>
              </a:ext>
              <a:ext uri="{C183D7F6-B498-43B3-948B-1728B52AA6E4}">
                <adec:decorative xmlns:adec="http://schemas.microsoft.com/office/drawing/2017/decorative" val="1"/>
              </a:ext>
            </a:extLst>
          </p:cNvPr>
          <p:cNvGrpSpPr/>
          <p:nvPr/>
        </p:nvGrpSpPr>
        <p:grpSpPr>
          <a:xfrm>
            <a:off x="418643" y="1893693"/>
            <a:ext cx="571957" cy="572038"/>
            <a:chOff x="418643" y="1487929"/>
            <a:chExt cx="717140" cy="717242"/>
          </a:xfrm>
        </p:grpSpPr>
        <p:grpSp>
          <p:nvGrpSpPr>
            <p:cNvPr id="84" name="Group 83">
              <a:extLst>
                <a:ext uri="{FF2B5EF4-FFF2-40B4-BE49-F238E27FC236}">
                  <a16:creationId xmlns:a16="http://schemas.microsoft.com/office/drawing/2014/main" id="{7C2670D3-3ECC-403D-BBDF-4853934B9DB2}"/>
                </a:ext>
              </a:extLst>
            </p:cNvPr>
            <p:cNvGrpSpPr/>
            <p:nvPr/>
          </p:nvGrpSpPr>
          <p:grpSpPr>
            <a:xfrm>
              <a:off x="418643" y="1487929"/>
              <a:ext cx="717140" cy="717242"/>
              <a:chOff x="418643" y="1487929"/>
              <a:chExt cx="717140" cy="717242"/>
            </a:xfrm>
          </p:grpSpPr>
          <p:sp>
            <p:nvSpPr>
              <p:cNvPr id="86" name="Freeform 5">
                <a:extLst>
                  <a:ext uri="{FF2B5EF4-FFF2-40B4-BE49-F238E27FC236}">
                    <a16:creationId xmlns:a16="http://schemas.microsoft.com/office/drawing/2014/main" id="{99E0505B-C297-4935-BBDE-8159D929D2A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0" name="Freeform 6">
                <a:extLst>
                  <a:ext uri="{FF2B5EF4-FFF2-40B4-BE49-F238E27FC236}">
                    <a16:creationId xmlns:a16="http://schemas.microsoft.com/office/drawing/2014/main" id="{E7887991-31CB-4C73-A533-F4C39CA3561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5" name="Lock" title="Icon of a padlock">
              <a:extLst>
                <a:ext uri="{FF2B5EF4-FFF2-40B4-BE49-F238E27FC236}">
                  <a16:creationId xmlns:a16="http://schemas.microsoft.com/office/drawing/2014/main" id="{2643E86F-846C-44DD-B972-12E33538CAA1}"/>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dirty="0"/>
              <a:t>Start with the High-level usage overview to see the overall cloud app use. </a:t>
            </a:r>
          </a:p>
        </p:txBody>
      </p:sp>
      <p:grpSp>
        <p:nvGrpSpPr>
          <p:cNvPr id="101" name="Group 100">
            <a:extLst>
              <a:ext uri="{FF2B5EF4-FFF2-40B4-BE49-F238E27FC236}">
                <a16:creationId xmlns:a16="http://schemas.microsoft.com/office/drawing/2014/main" id="{27C6E3F1-1FF2-466A-BAB3-47D2CE596ED7}"/>
              </a:ext>
              <a:ext uri="{C183D7F6-B498-43B3-948B-1728B52AA6E4}">
                <adec:decorative xmlns:adec="http://schemas.microsoft.com/office/drawing/2017/decorative" val="1"/>
              </a:ext>
            </a:extLst>
          </p:cNvPr>
          <p:cNvGrpSpPr/>
          <p:nvPr/>
        </p:nvGrpSpPr>
        <p:grpSpPr>
          <a:xfrm>
            <a:off x="418643" y="2520318"/>
            <a:ext cx="571957" cy="572038"/>
            <a:chOff x="418643" y="2533089"/>
            <a:chExt cx="717140" cy="717242"/>
          </a:xfrm>
        </p:grpSpPr>
        <p:grpSp>
          <p:nvGrpSpPr>
            <p:cNvPr id="102" name="Group 101">
              <a:extLst>
                <a:ext uri="{FF2B5EF4-FFF2-40B4-BE49-F238E27FC236}">
                  <a16:creationId xmlns:a16="http://schemas.microsoft.com/office/drawing/2014/main" id="{2F9C9053-2940-41F3-B962-784F7A97B4CD}"/>
                </a:ext>
              </a:extLst>
            </p:cNvPr>
            <p:cNvGrpSpPr/>
            <p:nvPr/>
          </p:nvGrpSpPr>
          <p:grpSpPr>
            <a:xfrm>
              <a:off x="418643" y="2533089"/>
              <a:ext cx="717140" cy="717242"/>
              <a:chOff x="418643" y="2533089"/>
              <a:chExt cx="717140" cy="717242"/>
            </a:xfrm>
          </p:grpSpPr>
          <p:sp>
            <p:nvSpPr>
              <p:cNvPr id="115" name="Freeform 5">
                <a:extLst>
                  <a:ext uri="{FF2B5EF4-FFF2-40B4-BE49-F238E27FC236}">
                    <a16:creationId xmlns:a16="http://schemas.microsoft.com/office/drawing/2014/main" id="{4208C44B-01E8-4FC2-BCDB-D300CD7515B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B2DCB39C-C00D-41CD-AA54-D817971B0C6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3" name="shield_3" title="Icon of a shield with an exclamation point inside">
              <a:extLst>
                <a:ext uri="{FF2B5EF4-FFF2-40B4-BE49-F238E27FC236}">
                  <a16:creationId xmlns:a16="http://schemas.microsoft.com/office/drawing/2014/main" id="{5CB57490-7522-496D-9BCF-C197AB50C24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dirty="0"/>
              <a:t>Dive one level deeper to see which category of apps your organization uses most in Sanctioned apps.</a:t>
            </a:r>
          </a:p>
        </p:txBody>
      </p:sp>
      <p:grpSp>
        <p:nvGrpSpPr>
          <p:cNvPr id="117" name="Group 116">
            <a:extLst>
              <a:ext uri="{FF2B5EF4-FFF2-40B4-BE49-F238E27FC236}">
                <a16:creationId xmlns:a16="http://schemas.microsoft.com/office/drawing/2014/main" id="{23571CB4-05F6-48D5-92B9-C7EA1D86EB19}"/>
              </a:ext>
              <a:ext uri="{C183D7F6-B498-43B3-948B-1728B52AA6E4}">
                <adec:decorative xmlns:adec="http://schemas.microsoft.com/office/drawing/2017/decorative" val="1"/>
              </a:ext>
            </a:extLst>
          </p:cNvPr>
          <p:cNvGrpSpPr/>
          <p:nvPr/>
        </p:nvGrpSpPr>
        <p:grpSpPr>
          <a:xfrm>
            <a:off x="418643" y="3146943"/>
            <a:ext cx="571957" cy="572038"/>
            <a:chOff x="418643" y="3578249"/>
            <a:chExt cx="717140" cy="717242"/>
          </a:xfrm>
        </p:grpSpPr>
        <p:grpSp>
          <p:nvGrpSpPr>
            <p:cNvPr id="125" name="Group 124">
              <a:extLst>
                <a:ext uri="{FF2B5EF4-FFF2-40B4-BE49-F238E27FC236}">
                  <a16:creationId xmlns:a16="http://schemas.microsoft.com/office/drawing/2014/main" id="{D64EE159-80BB-48C7-AF8A-C271426514A5}"/>
                </a:ext>
              </a:extLst>
            </p:cNvPr>
            <p:cNvGrpSpPr/>
            <p:nvPr/>
          </p:nvGrpSpPr>
          <p:grpSpPr>
            <a:xfrm>
              <a:off x="418643" y="3578249"/>
              <a:ext cx="717140" cy="717242"/>
              <a:chOff x="418643" y="2533089"/>
              <a:chExt cx="717140" cy="717242"/>
            </a:xfrm>
          </p:grpSpPr>
          <p:sp>
            <p:nvSpPr>
              <p:cNvPr id="127" name="Freeform 5">
                <a:extLst>
                  <a:ext uri="{FF2B5EF4-FFF2-40B4-BE49-F238E27FC236}">
                    <a16:creationId xmlns:a16="http://schemas.microsoft.com/office/drawing/2014/main" id="{6CBB4CA9-BF00-4AD1-A7F2-45C94D12EE2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8" name="Freeform 6">
                <a:extLst>
                  <a:ext uri="{FF2B5EF4-FFF2-40B4-BE49-F238E27FC236}">
                    <a16:creationId xmlns:a16="http://schemas.microsoft.com/office/drawing/2014/main" id="{3ECFC606-39F8-473B-8A14-B9A0AFA3B01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6" name="safe" title="Icon of a locked safe">
              <a:extLst>
                <a:ext uri="{FF2B5EF4-FFF2-40B4-BE49-F238E27FC236}">
                  <a16:creationId xmlns:a16="http://schemas.microsoft.com/office/drawing/2014/main" id="{6D031A32-0F23-4D6D-91AC-1CAB5DCB228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dirty="0"/>
              <a:t>Go even deeper on the Discovered apps tab. See all the apps in a specific category.</a:t>
            </a:r>
          </a:p>
        </p:txBody>
      </p:sp>
      <p:grpSp>
        <p:nvGrpSpPr>
          <p:cNvPr id="129" name="Group 128">
            <a:extLst>
              <a:ext uri="{FF2B5EF4-FFF2-40B4-BE49-F238E27FC236}">
                <a16:creationId xmlns:a16="http://schemas.microsoft.com/office/drawing/2014/main" id="{1D257C7A-C4E3-499F-B1DD-1436A1516C6A}"/>
              </a:ext>
              <a:ext uri="{C183D7F6-B498-43B3-948B-1728B52AA6E4}">
                <adec:decorative xmlns:adec="http://schemas.microsoft.com/office/drawing/2017/decorative" val="1"/>
              </a:ext>
            </a:extLst>
          </p:cNvPr>
          <p:cNvGrpSpPr/>
          <p:nvPr/>
        </p:nvGrpSpPr>
        <p:grpSpPr>
          <a:xfrm>
            <a:off x="418643" y="3773568"/>
            <a:ext cx="571957" cy="572038"/>
            <a:chOff x="418643" y="4623409"/>
            <a:chExt cx="717140" cy="717242"/>
          </a:xfrm>
        </p:grpSpPr>
        <p:grpSp>
          <p:nvGrpSpPr>
            <p:cNvPr id="130" name="Group 129">
              <a:extLst>
                <a:ext uri="{FF2B5EF4-FFF2-40B4-BE49-F238E27FC236}">
                  <a16:creationId xmlns:a16="http://schemas.microsoft.com/office/drawing/2014/main" id="{0813183F-DDDA-4F2D-854D-AA112D91FC40}"/>
                </a:ext>
              </a:extLst>
            </p:cNvPr>
            <p:cNvGrpSpPr/>
            <p:nvPr/>
          </p:nvGrpSpPr>
          <p:grpSpPr>
            <a:xfrm>
              <a:off x="418643" y="4623409"/>
              <a:ext cx="717140" cy="717242"/>
              <a:chOff x="418643" y="2533089"/>
              <a:chExt cx="717140" cy="717242"/>
            </a:xfrm>
          </p:grpSpPr>
          <p:sp>
            <p:nvSpPr>
              <p:cNvPr id="132" name="Freeform 5">
                <a:extLst>
                  <a:ext uri="{FF2B5EF4-FFF2-40B4-BE49-F238E27FC236}">
                    <a16:creationId xmlns:a16="http://schemas.microsoft.com/office/drawing/2014/main" id="{505C27A0-C184-472E-BABE-8B6DF6E203D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3" name="Freeform 6">
                <a:extLst>
                  <a:ext uri="{FF2B5EF4-FFF2-40B4-BE49-F238E27FC236}">
                    <a16:creationId xmlns:a16="http://schemas.microsoft.com/office/drawing/2014/main" id="{598DF04F-9216-429B-AC01-10AC84D5F6B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1" name="key" title="Icon of a key">
              <a:extLst>
                <a:ext uri="{FF2B5EF4-FFF2-40B4-BE49-F238E27FC236}">
                  <a16:creationId xmlns:a16="http://schemas.microsoft.com/office/drawing/2014/main" id="{15D5E015-67B2-43FA-9DFF-DCFF0F76F8D9}"/>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dirty="0"/>
              <a:t>Review the risk score for the discovered apps in the App risk overview.</a:t>
            </a:r>
          </a:p>
        </p:txBody>
      </p:sp>
      <p:grpSp>
        <p:nvGrpSpPr>
          <p:cNvPr id="134" name="Group 133">
            <a:extLst>
              <a:ext uri="{FF2B5EF4-FFF2-40B4-BE49-F238E27FC236}">
                <a16:creationId xmlns:a16="http://schemas.microsoft.com/office/drawing/2014/main" id="{24FB9123-4849-44BF-9A09-8B939C44E1B2}"/>
              </a:ext>
              <a:ext uri="{C183D7F6-B498-43B3-948B-1728B52AA6E4}">
                <adec:decorative xmlns:adec="http://schemas.microsoft.com/office/drawing/2017/decorative" val="1"/>
              </a:ext>
            </a:extLst>
          </p:cNvPr>
          <p:cNvGrpSpPr/>
          <p:nvPr/>
        </p:nvGrpSpPr>
        <p:grpSpPr>
          <a:xfrm>
            <a:off x="418643" y="4400193"/>
            <a:ext cx="571957" cy="572038"/>
            <a:chOff x="418643" y="4826259"/>
            <a:chExt cx="717140" cy="717242"/>
          </a:xfrm>
        </p:grpSpPr>
        <p:grpSp>
          <p:nvGrpSpPr>
            <p:cNvPr id="135" name="Group 134">
              <a:extLst>
                <a:ext uri="{FF2B5EF4-FFF2-40B4-BE49-F238E27FC236}">
                  <a16:creationId xmlns:a16="http://schemas.microsoft.com/office/drawing/2014/main" id="{E8EE61CB-A528-4348-A4CB-58A4FF3B716E}"/>
                </a:ext>
              </a:extLst>
            </p:cNvPr>
            <p:cNvGrpSpPr/>
            <p:nvPr/>
          </p:nvGrpSpPr>
          <p:grpSpPr>
            <a:xfrm>
              <a:off x="418643" y="4826259"/>
              <a:ext cx="717140" cy="717242"/>
              <a:chOff x="418643" y="4826259"/>
              <a:chExt cx="717140" cy="717242"/>
            </a:xfrm>
          </p:grpSpPr>
          <p:sp>
            <p:nvSpPr>
              <p:cNvPr id="137" name="Freeform 5">
                <a:extLst>
                  <a:ext uri="{FF2B5EF4-FFF2-40B4-BE49-F238E27FC236}">
                    <a16:creationId xmlns:a16="http://schemas.microsoft.com/office/drawing/2014/main" id="{DBE80D79-498B-43D6-B42D-43959336841C}"/>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8" name="Freeform 6">
                <a:extLst>
                  <a:ext uri="{FF2B5EF4-FFF2-40B4-BE49-F238E27FC236}">
                    <a16:creationId xmlns:a16="http://schemas.microsoft.com/office/drawing/2014/main" id="{D2AD5516-F3B6-4B5F-B15B-EE47236B2891}"/>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6" name="document_6" title="Icon of a document with a padlock in the lower right corner">
              <a:extLst>
                <a:ext uri="{FF2B5EF4-FFF2-40B4-BE49-F238E27FC236}">
                  <a16:creationId xmlns:a16="http://schemas.microsoft.com/office/drawing/2014/main" id="{D87C94F2-8375-40F1-A632-6D670264A40E}"/>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p:txBody>
          <a:bodyPr/>
          <a:lstStyle/>
          <a:p>
            <a:pPr lvl="1"/>
            <a:r>
              <a:rPr lang="en-US" dirty="0"/>
              <a:t>View where discovered apps are located (based on their headquarters) in the App Headquarters map.</a:t>
            </a:r>
          </a:p>
        </p:txBody>
      </p:sp>
      <p:grpSp>
        <p:nvGrpSpPr>
          <p:cNvPr id="139" name="Group 138">
            <a:extLst>
              <a:ext uri="{FF2B5EF4-FFF2-40B4-BE49-F238E27FC236}">
                <a16:creationId xmlns:a16="http://schemas.microsoft.com/office/drawing/2014/main" id="{336C5582-B748-4D91-B518-46D655881D21}"/>
              </a:ext>
              <a:ext uri="{C183D7F6-B498-43B3-948B-1728B52AA6E4}">
                <adec:decorative xmlns:adec="http://schemas.microsoft.com/office/drawing/2017/decorative" val="1"/>
              </a:ext>
            </a:extLst>
          </p:cNvPr>
          <p:cNvGrpSpPr/>
          <p:nvPr/>
        </p:nvGrpSpPr>
        <p:grpSpPr>
          <a:xfrm>
            <a:off x="418643" y="5026816"/>
            <a:ext cx="571957" cy="572038"/>
            <a:chOff x="418646" y="4872395"/>
            <a:chExt cx="657682" cy="657682"/>
          </a:xfrm>
        </p:grpSpPr>
        <p:grpSp>
          <p:nvGrpSpPr>
            <p:cNvPr id="140" name="Group 139">
              <a:extLst>
                <a:ext uri="{FF2B5EF4-FFF2-40B4-BE49-F238E27FC236}">
                  <a16:creationId xmlns:a16="http://schemas.microsoft.com/office/drawing/2014/main" id="{03DBD8BC-8773-403A-9396-900521E05D4F}"/>
                </a:ext>
              </a:extLst>
            </p:cNvPr>
            <p:cNvGrpSpPr/>
            <p:nvPr/>
          </p:nvGrpSpPr>
          <p:grpSpPr>
            <a:xfrm>
              <a:off x="418646" y="4872395"/>
              <a:ext cx="657682" cy="657682"/>
              <a:chOff x="418643" y="2533089"/>
              <a:chExt cx="717140" cy="717242"/>
            </a:xfrm>
          </p:grpSpPr>
          <p:sp>
            <p:nvSpPr>
              <p:cNvPr id="142" name="Freeform 5">
                <a:extLst>
                  <a:ext uri="{FF2B5EF4-FFF2-40B4-BE49-F238E27FC236}">
                    <a16:creationId xmlns:a16="http://schemas.microsoft.com/office/drawing/2014/main" id="{251B898D-F7A9-4ACE-8D5C-92044E2D46F6}"/>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6">
                <a:extLst>
                  <a:ext uri="{FF2B5EF4-FFF2-40B4-BE49-F238E27FC236}">
                    <a16:creationId xmlns:a16="http://schemas.microsoft.com/office/drawing/2014/main" id="{CA24FF64-2FB6-4F64-9A36-192480E7B7E1}"/>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1" name="Fingerprint_E928" title="Icon of a fingerprint">
              <a:extLst>
                <a:ext uri="{FF2B5EF4-FFF2-40B4-BE49-F238E27FC236}">
                  <a16:creationId xmlns:a16="http://schemas.microsoft.com/office/drawing/2014/main" id="{85949EBF-47CF-4FB4-B999-71A69F8CA51F}"/>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30"/>
          </p:nvPr>
        </p:nvSpPr>
        <p:spPr/>
        <p:txBody>
          <a:bodyPr/>
          <a:lstStyle/>
          <a:p>
            <a:pPr lvl="1"/>
            <a:r>
              <a:rPr lang="en-US" dirty="0"/>
              <a:t>If you find an app that poses a risk to your organization, you can flag it as Unsanctioned in the Discovered apps pane.</a:t>
            </a:r>
          </a:p>
        </p:txBody>
      </p:sp>
    </p:spTree>
    <p:extLst>
      <p:ext uri="{BB962C8B-B14F-4D97-AF65-F5344CB8AC3E}">
        <p14:creationId xmlns:p14="http://schemas.microsoft.com/office/powerpoint/2010/main" val="212347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8643" y="440494"/>
            <a:ext cx="11672838" cy="680196"/>
          </a:xfrm>
        </p:spPr>
        <p:txBody>
          <a:bodyPr/>
          <a:lstStyle/>
          <a:p>
            <a:r>
              <a:rPr lang="en-US" dirty="0"/>
              <a:t>Protect your data and apps with Conditional Access App Control</a:t>
            </a:r>
          </a:p>
        </p:txBody>
      </p:sp>
      <p:grpSp>
        <p:nvGrpSpPr>
          <p:cNvPr id="83" name="Group 82">
            <a:extLst>
              <a:ext uri="{FF2B5EF4-FFF2-40B4-BE49-F238E27FC236}">
                <a16:creationId xmlns:a16="http://schemas.microsoft.com/office/drawing/2014/main" id="{A7AAC0B9-CB6D-4A44-BB29-440E8C572AF6}"/>
              </a:ext>
              <a:ext uri="{C183D7F6-B498-43B3-948B-1728B52AA6E4}">
                <adec:decorative xmlns:adec="http://schemas.microsoft.com/office/drawing/2017/decorative" val="1"/>
              </a:ext>
            </a:extLst>
          </p:cNvPr>
          <p:cNvGrpSpPr/>
          <p:nvPr/>
        </p:nvGrpSpPr>
        <p:grpSpPr>
          <a:xfrm>
            <a:off x="418643" y="1893693"/>
            <a:ext cx="571957" cy="572038"/>
            <a:chOff x="418643" y="1487929"/>
            <a:chExt cx="717140" cy="717242"/>
          </a:xfrm>
        </p:grpSpPr>
        <p:grpSp>
          <p:nvGrpSpPr>
            <p:cNvPr id="84" name="Group 83">
              <a:extLst>
                <a:ext uri="{FF2B5EF4-FFF2-40B4-BE49-F238E27FC236}">
                  <a16:creationId xmlns:a16="http://schemas.microsoft.com/office/drawing/2014/main" id="{7C2670D3-3ECC-403D-BBDF-4853934B9DB2}"/>
                </a:ext>
              </a:extLst>
            </p:cNvPr>
            <p:cNvGrpSpPr/>
            <p:nvPr/>
          </p:nvGrpSpPr>
          <p:grpSpPr>
            <a:xfrm>
              <a:off x="418643" y="1487929"/>
              <a:ext cx="717140" cy="717242"/>
              <a:chOff x="418643" y="1487929"/>
              <a:chExt cx="717140" cy="717242"/>
            </a:xfrm>
          </p:grpSpPr>
          <p:sp>
            <p:nvSpPr>
              <p:cNvPr id="86" name="Freeform 5">
                <a:extLst>
                  <a:ext uri="{FF2B5EF4-FFF2-40B4-BE49-F238E27FC236}">
                    <a16:creationId xmlns:a16="http://schemas.microsoft.com/office/drawing/2014/main" id="{99E0505B-C297-4935-BBDE-8159D929D2A3}"/>
                  </a:ext>
                </a:extLst>
              </p:cNvPr>
              <p:cNvSpPr>
                <a:spLocks/>
              </p:cNvSpPr>
              <p:nvPr/>
            </p:nvSpPr>
            <p:spPr bwMode="auto">
              <a:xfrm>
                <a:off x="418643" y="148792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0" name="Freeform 6">
                <a:extLst>
                  <a:ext uri="{FF2B5EF4-FFF2-40B4-BE49-F238E27FC236}">
                    <a16:creationId xmlns:a16="http://schemas.microsoft.com/office/drawing/2014/main" id="{E7887991-31CB-4C73-A533-F4C39CA3561B}"/>
                  </a:ext>
                </a:extLst>
              </p:cNvPr>
              <p:cNvSpPr>
                <a:spLocks noEditPoints="1"/>
              </p:cNvSpPr>
              <p:nvPr/>
            </p:nvSpPr>
            <p:spPr bwMode="auto">
              <a:xfrm>
                <a:off x="467961" y="153783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5" name="Lock" title="Icon of a padlock">
              <a:extLst>
                <a:ext uri="{FF2B5EF4-FFF2-40B4-BE49-F238E27FC236}">
                  <a16:creationId xmlns:a16="http://schemas.microsoft.com/office/drawing/2014/main" id="{2643E86F-846C-44DD-B972-12E33538CAA1}"/>
                </a:ext>
              </a:extLst>
            </p:cNvPr>
            <p:cNvSpPr>
              <a:spLocks noChangeAspect="1" noEditPoints="1"/>
            </p:cNvSpPr>
            <p:nvPr/>
          </p:nvSpPr>
          <p:spPr bwMode="auto">
            <a:xfrm>
              <a:off x="633914" y="1646269"/>
              <a:ext cx="286598" cy="40056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 name="Text Placeholder 5"/>
          <p:cNvSpPr>
            <a:spLocks noGrp="1"/>
          </p:cNvSpPr>
          <p:nvPr>
            <p:ph type="body" sz="quarter" idx="11"/>
          </p:nvPr>
        </p:nvSpPr>
        <p:spPr/>
        <p:txBody>
          <a:bodyPr/>
          <a:lstStyle/>
          <a:p>
            <a:pPr lvl="1"/>
            <a:r>
              <a:rPr lang="en-US" sz="2400" dirty="0"/>
              <a:t>Prevent data exfiltration</a:t>
            </a:r>
          </a:p>
        </p:txBody>
      </p:sp>
      <p:grpSp>
        <p:nvGrpSpPr>
          <p:cNvPr id="101" name="Group 100">
            <a:extLst>
              <a:ext uri="{FF2B5EF4-FFF2-40B4-BE49-F238E27FC236}">
                <a16:creationId xmlns:a16="http://schemas.microsoft.com/office/drawing/2014/main" id="{27C6E3F1-1FF2-466A-BAB3-47D2CE596ED7}"/>
              </a:ext>
              <a:ext uri="{C183D7F6-B498-43B3-948B-1728B52AA6E4}">
                <adec:decorative xmlns:adec="http://schemas.microsoft.com/office/drawing/2017/decorative" val="1"/>
              </a:ext>
            </a:extLst>
          </p:cNvPr>
          <p:cNvGrpSpPr/>
          <p:nvPr/>
        </p:nvGrpSpPr>
        <p:grpSpPr>
          <a:xfrm>
            <a:off x="418643" y="2520318"/>
            <a:ext cx="571957" cy="572038"/>
            <a:chOff x="418643" y="2533089"/>
            <a:chExt cx="717140" cy="717242"/>
          </a:xfrm>
        </p:grpSpPr>
        <p:grpSp>
          <p:nvGrpSpPr>
            <p:cNvPr id="102" name="Group 101">
              <a:extLst>
                <a:ext uri="{FF2B5EF4-FFF2-40B4-BE49-F238E27FC236}">
                  <a16:creationId xmlns:a16="http://schemas.microsoft.com/office/drawing/2014/main" id="{2F9C9053-2940-41F3-B962-784F7A97B4CD}"/>
                </a:ext>
              </a:extLst>
            </p:cNvPr>
            <p:cNvGrpSpPr/>
            <p:nvPr/>
          </p:nvGrpSpPr>
          <p:grpSpPr>
            <a:xfrm>
              <a:off x="418643" y="2533089"/>
              <a:ext cx="717140" cy="717242"/>
              <a:chOff x="418643" y="2533089"/>
              <a:chExt cx="717140" cy="717242"/>
            </a:xfrm>
          </p:grpSpPr>
          <p:sp>
            <p:nvSpPr>
              <p:cNvPr id="115" name="Freeform 5">
                <a:extLst>
                  <a:ext uri="{FF2B5EF4-FFF2-40B4-BE49-F238E27FC236}">
                    <a16:creationId xmlns:a16="http://schemas.microsoft.com/office/drawing/2014/main" id="{4208C44B-01E8-4FC2-BCDB-D300CD7515BE}"/>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B2DCB39C-C00D-41CD-AA54-D817971B0C6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3" name="shield_3" title="Icon of a shield with an exclamation point inside">
              <a:extLst>
                <a:ext uri="{FF2B5EF4-FFF2-40B4-BE49-F238E27FC236}">
                  <a16:creationId xmlns:a16="http://schemas.microsoft.com/office/drawing/2014/main" id="{5CB57490-7522-496D-9BCF-C197AB50C241}"/>
                </a:ext>
              </a:extLst>
            </p:cNvPr>
            <p:cNvSpPr>
              <a:spLocks noChangeAspect="1" noEditPoints="1"/>
            </p:cNvSpPr>
            <p:nvPr/>
          </p:nvSpPr>
          <p:spPr bwMode="auto">
            <a:xfrm>
              <a:off x="593090" y="2705100"/>
              <a:ext cx="368246" cy="37322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ext Placeholder 1"/>
          <p:cNvSpPr>
            <a:spLocks noGrp="1"/>
          </p:cNvSpPr>
          <p:nvPr>
            <p:ph type="body" sz="quarter" idx="15"/>
          </p:nvPr>
        </p:nvSpPr>
        <p:spPr/>
        <p:txBody>
          <a:bodyPr/>
          <a:lstStyle/>
          <a:p>
            <a:pPr lvl="1"/>
            <a:r>
              <a:rPr lang="en-US" sz="2400" dirty="0"/>
              <a:t>Protect on download</a:t>
            </a:r>
          </a:p>
        </p:txBody>
      </p:sp>
      <p:grpSp>
        <p:nvGrpSpPr>
          <p:cNvPr id="117" name="Group 116">
            <a:extLst>
              <a:ext uri="{FF2B5EF4-FFF2-40B4-BE49-F238E27FC236}">
                <a16:creationId xmlns:a16="http://schemas.microsoft.com/office/drawing/2014/main" id="{23571CB4-05F6-48D5-92B9-C7EA1D86EB19}"/>
              </a:ext>
              <a:ext uri="{C183D7F6-B498-43B3-948B-1728B52AA6E4}">
                <adec:decorative xmlns:adec="http://schemas.microsoft.com/office/drawing/2017/decorative" val="1"/>
              </a:ext>
            </a:extLst>
          </p:cNvPr>
          <p:cNvGrpSpPr/>
          <p:nvPr/>
        </p:nvGrpSpPr>
        <p:grpSpPr>
          <a:xfrm>
            <a:off x="418643" y="3146943"/>
            <a:ext cx="571957" cy="572038"/>
            <a:chOff x="418643" y="3578249"/>
            <a:chExt cx="717140" cy="717242"/>
          </a:xfrm>
        </p:grpSpPr>
        <p:grpSp>
          <p:nvGrpSpPr>
            <p:cNvPr id="125" name="Group 124">
              <a:extLst>
                <a:ext uri="{FF2B5EF4-FFF2-40B4-BE49-F238E27FC236}">
                  <a16:creationId xmlns:a16="http://schemas.microsoft.com/office/drawing/2014/main" id="{D64EE159-80BB-48C7-AF8A-C271426514A5}"/>
                </a:ext>
              </a:extLst>
            </p:cNvPr>
            <p:cNvGrpSpPr/>
            <p:nvPr/>
          </p:nvGrpSpPr>
          <p:grpSpPr>
            <a:xfrm>
              <a:off x="418643" y="3578249"/>
              <a:ext cx="717140" cy="717242"/>
              <a:chOff x="418643" y="2533089"/>
              <a:chExt cx="717140" cy="717242"/>
            </a:xfrm>
          </p:grpSpPr>
          <p:sp>
            <p:nvSpPr>
              <p:cNvPr id="127" name="Freeform 5">
                <a:extLst>
                  <a:ext uri="{FF2B5EF4-FFF2-40B4-BE49-F238E27FC236}">
                    <a16:creationId xmlns:a16="http://schemas.microsoft.com/office/drawing/2014/main" id="{6CBB4CA9-BF00-4AD1-A7F2-45C94D12EE27}"/>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8" name="Freeform 6">
                <a:extLst>
                  <a:ext uri="{FF2B5EF4-FFF2-40B4-BE49-F238E27FC236}">
                    <a16:creationId xmlns:a16="http://schemas.microsoft.com/office/drawing/2014/main" id="{3ECFC606-39F8-473B-8A14-B9A0AFA3B01A}"/>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6" name="safe" title="Icon of a locked safe">
              <a:extLst>
                <a:ext uri="{FF2B5EF4-FFF2-40B4-BE49-F238E27FC236}">
                  <a16:creationId xmlns:a16="http://schemas.microsoft.com/office/drawing/2014/main" id="{6D031A32-0F23-4D6D-91AC-1CAB5DCB228F}"/>
                </a:ext>
              </a:extLst>
            </p:cNvPr>
            <p:cNvSpPr>
              <a:spLocks noChangeAspect="1" noEditPoints="1"/>
            </p:cNvSpPr>
            <p:nvPr/>
          </p:nvSpPr>
          <p:spPr bwMode="auto">
            <a:xfrm>
              <a:off x="617072" y="3767138"/>
              <a:ext cx="320282" cy="33946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7"/>
          </p:nvPr>
        </p:nvSpPr>
        <p:spPr/>
        <p:txBody>
          <a:bodyPr/>
          <a:lstStyle/>
          <a:p>
            <a:pPr lvl="1"/>
            <a:r>
              <a:rPr lang="en-US" sz="2400" dirty="0"/>
              <a:t>Prevent upload of unlabeled files</a:t>
            </a:r>
          </a:p>
        </p:txBody>
      </p:sp>
      <p:grpSp>
        <p:nvGrpSpPr>
          <p:cNvPr id="129" name="Group 128">
            <a:extLst>
              <a:ext uri="{FF2B5EF4-FFF2-40B4-BE49-F238E27FC236}">
                <a16:creationId xmlns:a16="http://schemas.microsoft.com/office/drawing/2014/main" id="{1D257C7A-C4E3-499F-B1DD-1436A1516C6A}"/>
              </a:ext>
              <a:ext uri="{C183D7F6-B498-43B3-948B-1728B52AA6E4}">
                <adec:decorative xmlns:adec="http://schemas.microsoft.com/office/drawing/2017/decorative" val="1"/>
              </a:ext>
            </a:extLst>
          </p:cNvPr>
          <p:cNvGrpSpPr/>
          <p:nvPr/>
        </p:nvGrpSpPr>
        <p:grpSpPr>
          <a:xfrm>
            <a:off x="418643" y="3773568"/>
            <a:ext cx="571957" cy="572038"/>
            <a:chOff x="418643" y="4623409"/>
            <a:chExt cx="717140" cy="717242"/>
          </a:xfrm>
        </p:grpSpPr>
        <p:grpSp>
          <p:nvGrpSpPr>
            <p:cNvPr id="130" name="Group 129">
              <a:extLst>
                <a:ext uri="{FF2B5EF4-FFF2-40B4-BE49-F238E27FC236}">
                  <a16:creationId xmlns:a16="http://schemas.microsoft.com/office/drawing/2014/main" id="{0813183F-DDDA-4F2D-854D-AA112D91FC40}"/>
                </a:ext>
              </a:extLst>
            </p:cNvPr>
            <p:cNvGrpSpPr/>
            <p:nvPr/>
          </p:nvGrpSpPr>
          <p:grpSpPr>
            <a:xfrm>
              <a:off x="418643" y="4623409"/>
              <a:ext cx="717140" cy="717242"/>
              <a:chOff x="418643" y="2533089"/>
              <a:chExt cx="717140" cy="717242"/>
            </a:xfrm>
          </p:grpSpPr>
          <p:sp>
            <p:nvSpPr>
              <p:cNvPr id="132" name="Freeform 5">
                <a:extLst>
                  <a:ext uri="{FF2B5EF4-FFF2-40B4-BE49-F238E27FC236}">
                    <a16:creationId xmlns:a16="http://schemas.microsoft.com/office/drawing/2014/main" id="{505C27A0-C184-472E-BABE-8B6DF6E203D0}"/>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3" name="Freeform 6">
                <a:extLst>
                  <a:ext uri="{FF2B5EF4-FFF2-40B4-BE49-F238E27FC236}">
                    <a16:creationId xmlns:a16="http://schemas.microsoft.com/office/drawing/2014/main" id="{598DF04F-9216-429B-AC01-10AC84D5F6B3}"/>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1" name="key" title="Icon of a key">
              <a:extLst>
                <a:ext uri="{FF2B5EF4-FFF2-40B4-BE49-F238E27FC236}">
                  <a16:creationId xmlns:a16="http://schemas.microsoft.com/office/drawing/2014/main" id="{15D5E015-67B2-43FA-9DFF-DCFF0F76F8D9}"/>
                </a:ext>
              </a:extLst>
            </p:cNvPr>
            <p:cNvSpPr>
              <a:spLocks noChangeAspect="1" noEditPoints="1"/>
            </p:cNvSpPr>
            <p:nvPr/>
          </p:nvSpPr>
          <p:spPr bwMode="auto">
            <a:xfrm>
              <a:off x="612352" y="4818014"/>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 Placeholder 3"/>
          <p:cNvSpPr>
            <a:spLocks noGrp="1"/>
          </p:cNvSpPr>
          <p:nvPr>
            <p:ph type="body" sz="quarter" idx="19"/>
          </p:nvPr>
        </p:nvSpPr>
        <p:spPr/>
        <p:txBody>
          <a:bodyPr/>
          <a:lstStyle/>
          <a:p>
            <a:pPr lvl="1"/>
            <a:r>
              <a:rPr lang="en-US" sz="2400" dirty="0"/>
              <a:t>Monitor user sessions for compliance</a:t>
            </a:r>
          </a:p>
        </p:txBody>
      </p:sp>
      <p:grpSp>
        <p:nvGrpSpPr>
          <p:cNvPr id="134" name="Group 133">
            <a:extLst>
              <a:ext uri="{FF2B5EF4-FFF2-40B4-BE49-F238E27FC236}">
                <a16:creationId xmlns:a16="http://schemas.microsoft.com/office/drawing/2014/main" id="{24FB9123-4849-44BF-9A09-8B939C44E1B2}"/>
              </a:ext>
              <a:ext uri="{C183D7F6-B498-43B3-948B-1728B52AA6E4}">
                <adec:decorative xmlns:adec="http://schemas.microsoft.com/office/drawing/2017/decorative" val="1"/>
              </a:ext>
            </a:extLst>
          </p:cNvPr>
          <p:cNvGrpSpPr/>
          <p:nvPr/>
        </p:nvGrpSpPr>
        <p:grpSpPr>
          <a:xfrm>
            <a:off x="418643" y="4400193"/>
            <a:ext cx="571957" cy="572038"/>
            <a:chOff x="418643" y="4826259"/>
            <a:chExt cx="717140" cy="717242"/>
          </a:xfrm>
        </p:grpSpPr>
        <p:grpSp>
          <p:nvGrpSpPr>
            <p:cNvPr id="135" name="Group 134">
              <a:extLst>
                <a:ext uri="{FF2B5EF4-FFF2-40B4-BE49-F238E27FC236}">
                  <a16:creationId xmlns:a16="http://schemas.microsoft.com/office/drawing/2014/main" id="{E8EE61CB-A528-4348-A4CB-58A4FF3B716E}"/>
                </a:ext>
              </a:extLst>
            </p:cNvPr>
            <p:cNvGrpSpPr/>
            <p:nvPr/>
          </p:nvGrpSpPr>
          <p:grpSpPr>
            <a:xfrm>
              <a:off x="418643" y="4826259"/>
              <a:ext cx="717140" cy="717242"/>
              <a:chOff x="418643" y="4826259"/>
              <a:chExt cx="717140" cy="717242"/>
            </a:xfrm>
          </p:grpSpPr>
          <p:sp>
            <p:nvSpPr>
              <p:cNvPr id="137" name="Freeform 5">
                <a:extLst>
                  <a:ext uri="{FF2B5EF4-FFF2-40B4-BE49-F238E27FC236}">
                    <a16:creationId xmlns:a16="http://schemas.microsoft.com/office/drawing/2014/main" id="{DBE80D79-498B-43D6-B42D-43959336841C}"/>
                  </a:ext>
                </a:extLst>
              </p:cNvPr>
              <p:cNvSpPr>
                <a:spLocks/>
              </p:cNvSpPr>
              <p:nvPr/>
            </p:nvSpPr>
            <p:spPr bwMode="auto">
              <a:xfrm>
                <a:off x="418643" y="4826259"/>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8" name="Freeform 6">
                <a:extLst>
                  <a:ext uri="{FF2B5EF4-FFF2-40B4-BE49-F238E27FC236}">
                    <a16:creationId xmlns:a16="http://schemas.microsoft.com/office/drawing/2014/main" id="{D2AD5516-F3B6-4B5F-B15B-EE47236B2891}"/>
                  </a:ext>
                </a:extLst>
              </p:cNvPr>
              <p:cNvSpPr>
                <a:spLocks noEditPoints="1"/>
              </p:cNvSpPr>
              <p:nvPr/>
            </p:nvSpPr>
            <p:spPr bwMode="auto">
              <a:xfrm>
                <a:off x="467961" y="487732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6" name="document_6" title="Icon of a document with a padlock in the lower right corner">
              <a:extLst>
                <a:ext uri="{FF2B5EF4-FFF2-40B4-BE49-F238E27FC236}">
                  <a16:creationId xmlns:a16="http://schemas.microsoft.com/office/drawing/2014/main" id="{D87C94F2-8375-40F1-A632-6D670264A40E}"/>
                </a:ext>
              </a:extLst>
            </p:cNvPr>
            <p:cNvSpPr>
              <a:spLocks noChangeAspect="1" noEditPoints="1"/>
            </p:cNvSpPr>
            <p:nvPr/>
          </p:nvSpPr>
          <p:spPr bwMode="auto">
            <a:xfrm>
              <a:off x="652819" y="5029387"/>
              <a:ext cx="248788" cy="310986"/>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 name="Text Placeholder 4"/>
          <p:cNvSpPr>
            <a:spLocks noGrp="1"/>
          </p:cNvSpPr>
          <p:nvPr>
            <p:ph type="body" sz="quarter" idx="21"/>
          </p:nvPr>
        </p:nvSpPr>
        <p:spPr/>
        <p:txBody>
          <a:bodyPr/>
          <a:lstStyle/>
          <a:p>
            <a:pPr lvl="1"/>
            <a:r>
              <a:rPr lang="en-US" sz="2400" dirty="0"/>
              <a:t>Block access</a:t>
            </a:r>
          </a:p>
        </p:txBody>
      </p:sp>
      <p:grpSp>
        <p:nvGrpSpPr>
          <p:cNvPr id="139" name="Group 138">
            <a:extLst>
              <a:ext uri="{FF2B5EF4-FFF2-40B4-BE49-F238E27FC236}">
                <a16:creationId xmlns:a16="http://schemas.microsoft.com/office/drawing/2014/main" id="{336C5582-B748-4D91-B518-46D655881D21}"/>
              </a:ext>
              <a:ext uri="{C183D7F6-B498-43B3-948B-1728B52AA6E4}">
                <adec:decorative xmlns:adec="http://schemas.microsoft.com/office/drawing/2017/decorative" val="1"/>
              </a:ext>
            </a:extLst>
          </p:cNvPr>
          <p:cNvGrpSpPr/>
          <p:nvPr/>
        </p:nvGrpSpPr>
        <p:grpSpPr>
          <a:xfrm>
            <a:off x="418643" y="5026816"/>
            <a:ext cx="571957" cy="572038"/>
            <a:chOff x="418646" y="4872395"/>
            <a:chExt cx="657682" cy="657682"/>
          </a:xfrm>
        </p:grpSpPr>
        <p:grpSp>
          <p:nvGrpSpPr>
            <p:cNvPr id="140" name="Group 139">
              <a:extLst>
                <a:ext uri="{FF2B5EF4-FFF2-40B4-BE49-F238E27FC236}">
                  <a16:creationId xmlns:a16="http://schemas.microsoft.com/office/drawing/2014/main" id="{03DBD8BC-8773-403A-9396-900521E05D4F}"/>
                </a:ext>
              </a:extLst>
            </p:cNvPr>
            <p:cNvGrpSpPr/>
            <p:nvPr/>
          </p:nvGrpSpPr>
          <p:grpSpPr>
            <a:xfrm>
              <a:off x="418646" y="4872395"/>
              <a:ext cx="657682" cy="657682"/>
              <a:chOff x="418643" y="2533089"/>
              <a:chExt cx="717140" cy="717242"/>
            </a:xfrm>
          </p:grpSpPr>
          <p:sp>
            <p:nvSpPr>
              <p:cNvPr id="142" name="Freeform 5">
                <a:extLst>
                  <a:ext uri="{FF2B5EF4-FFF2-40B4-BE49-F238E27FC236}">
                    <a16:creationId xmlns:a16="http://schemas.microsoft.com/office/drawing/2014/main" id="{251B898D-F7A9-4ACE-8D5C-92044E2D46F6}"/>
                  </a:ext>
                </a:extLst>
              </p:cNvPr>
              <p:cNvSpPr>
                <a:spLocks/>
              </p:cNvSpPr>
              <p:nvPr/>
            </p:nvSpPr>
            <p:spPr bwMode="auto">
              <a:xfrm>
                <a:off x="418643" y="2533089"/>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43" name="Freeform 6">
                <a:extLst>
                  <a:ext uri="{FF2B5EF4-FFF2-40B4-BE49-F238E27FC236}">
                    <a16:creationId xmlns:a16="http://schemas.microsoft.com/office/drawing/2014/main" id="{CA24FF64-2FB6-4F64-9A36-192480E7B7E1}"/>
                  </a:ext>
                </a:extLst>
              </p:cNvPr>
              <p:cNvSpPr>
                <a:spLocks noEditPoints="1"/>
              </p:cNvSpPr>
              <p:nvPr/>
            </p:nvSpPr>
            <p:spPr bwMode="auto">
              <a:xfrm>
                <a:off x="467961" y="2582995"/>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1" name="Fingerprint_E928" title="Icon of a fingerprint">
              <a:extLst>
                <a:ext uri="{FF2B5EF4-FFF2-40B4-BE49-F238E27FC236}">
                  <a16:creationId xmlns:a16="http://schemas.microsoft.com/office/drawing/2014/main" id="{85949EBF-47CF-4FB4-B999-71A69F8CA51F}"/>
                </a:ext>
              </a:extLst>
            </p:cNvPr>
            <p:cNvSpPr>
              <a:spLocks noChangeAspect="1" noEditPoints="1"/>
            </p:cNvSpPr>
            <p:nvPr/>
          </p:nvSpPr>
          <p:spPr bwMode="auto">
            <a:xfrm>
              <a:off x="631770" y="5045618"/>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 name="Text Placeholder 6">
            <a:extLst>
              <a:ext uri="{FF2B5EF4-FFF2-40B4-BE49-F238E27FC236}">
                <a16:creationId xmlns:a16="http://schemas.microsoft.com/office/drawing/2014/main" id="{F614785D-84F2-4E5E-8457-0AB1E0C75508}"/>
              </a:ext>
            </a:extLst>
          </p:cNvPr>
          <p:cNvSpPr>
            <a:spLocks noGrp="1"/>
          </p:cNvSpPr>
          <p:nvPr>
            <p:ph type="body" sz="quarter" idx="30"/>
          </p:nvPr>
        </p:nvSpPr>
        <p:spPr/>
        <p:txBody>
          <a:bodyPr/>
          <a:lstStyle/>
          <a:p>
            <a:pPr lvl="1"/>
            <a:r>
              <a:rPr lang="en-US" sz="2400" dirty="0"/>
              <a:t>Block custom activities</a:t>
            </a:r>
          </a:p>
        </p:txBody>
      </p:sp>
    </p:spTree>
    <p:extLst>
      <p:ext uri="{BB962C8B-B14F-4D97-AF65-F5344CB8AC3E}">
        <p14:creationId xmlns:p14="http://schemas.microsoft.com/office/powerpoint/2010/main" val="293080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1: Introduction to threat protection with Microsoft 365</a:t>
            </a:r>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408161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Classify and protect sensitive information</a:t>
            </a:r>
          </a:p>
        </p:txBody>
      </p:sp>
      <p:grpSp>
        <p:nvGrpSpPr>
          <p:cNvPr id="5" name="Group 4">
            <a:extLst>
              <a:ext uri="{FF2B5EF4-FFF2-40B4-BE49-F238E27FC236}">
                <a16:creationId xmlns:a16="http://schemas.microsoft.com/office/drawing/2014/main" id="{8C7E4C30-545D-4E18-9406-7C30588EEC14}"/>
              </a:ext>
              <a:ext uri="{C183D7F6-B498-43B3-948B-1728B52AA6E4}">
                <adec:decorative xmlns:adec="http://schemas.microsoft.com/office/drawing/2017/decorative" val="1"/>
              </a:ext>
            </a:extLst>
          </p:cNvPr>
          <p:cNvGrpSpPr/>
          <p:nvPr/>
        </p:nvGrpSpPr>
        <p:grpSpPr>
          <a:xfrm>
            <a:off x="418643" y="1484526"/>
            <a:ext cx="713232" cy="713232"/>
            <a:chOff x="418643" y="1484526"/>
            <a:chExt cx="713232" cy="713232"/>
          </a:xfrm>
        </p:grpSpPr>
        <p:sp>
          <p:nvSpPr>
            <p:cNvPr id="30" name="Freeform 5">
              <a:extLst>
                <a:ext uri="{FF2B5EF4-FFF2-40B4-BE49-F238E27FC236}">
                  <a16:creationId xmlns:a16="http://schemas.microsoft.com/office/drawing/2014/main" id="{4EF86BE8-7204-410E-9DBC-A945486939F9}"/>
                </a:ext>
              </a:extLst>
            </p:cNvPr>
            <p:cNvSpPr>
              <a:spLocks/>
            </p:cNvSpPr>
            <p:nvPr/>
          </p:nvSpPr>
          <p:spPr bwMode="auto">
            <a:xfrm>
              <a:off x="418643" y="1484526"/>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31" name="Freeform 6">
              <a:extLst>
                <a:ext uri="{FF2B5EF4-FFF2-40B4-BE49-F238E27FC236}">
                  <a16:creationId xmlns:a16="http://schemas.microsoft.com/office/drawing/2014/main" id="{389C9811-194A-4AD9-9D1E-5AE8BE5B1762}"/>
                </a:ext>
              </a:extLst>
            </p:cNvPr>
            <p:cNvSpPr>
              <a:spLocks noEditPoints="1"/>
            </p:cNvSpPr>
            <p:nvPr/>
          </p:nvSpPr>
          <p:spPr bwMode="auto">
            <a:xfrm>
              <a:off x="468269" y="1535307"/>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6" name="Text Placeholder 5"/>
          <p:cNvSpPr>
            <a:spLocks noGrp="1"/>
          </p:cNvSpPr>
          <p:nvPr>
            <p:ph type="body" sz="quarter" idx="11"/>
          </p:nvPr>
        </p:nvSpPr>
        <p:spPr/>
        <p:txBody>
          <a:bodyPr/>
          <a:lstStyle/>
          <a:p>
            <a:pPr lvl="1"/>
            <a:r>
              <a:rPr lang="en-US" dirty="0"/>
              <a:t>Discover data</a:t>
            </a:r>
          </a:p>
        </p:txBody>
      </p:sp>
      <p:grpSp>
        <p:nvGrpSpPr>
          <p:cNvPr id="7" name="Group 6">
            <a:extLst>
              <a:ext uri="{FF2B5EF4-FFF2-40B4-BE49-F238E27FC236}">
                <a16:creationId xmlns:a16="http://schemas.microsoft.com/office/drawing/2014/main" id="{1B66D064-CB4B-4695-9C48-839E024B9FDB}"/>
              </a:ext>
              <a:ext uri="{C183D7F6-B498-43B3-948B-1728B52AA6E4}">
                <adec:decorative xmlns:adec="http://schemas.microsoft.com/office/drawing/2017/decorative" val="1"/>
              </a:ext>
            </a:extLst>
          </p:cNvPr>
          <p:cNvGrpSpPr/>
          <p:nvPr/>
        </p:nvGrpSpPr>
        <p:grpSpPr>
          <a:xfrm>
            <a:off x="418643" y="2531489"/>
            <a:ext cx="713232" cy="713232"/>
            <a:chOff x="418643" y="2531489"/>
            <a:chExt cx="713232" cy="713232"/>
          </a:xfrm>
        </p:grpSpPr>
        <p:sp>
          <p:nvSpPr>
            <p:cNvPr id="33" name="Freeform 5">
              <a:extLst>
                <a:ext uri="{FF2B5EF4-FFF2-40B4-BE49-F238E27FC236}">
                  <a16:creationId xmlns:a16="http://schemas.microsoft.com/office/drawing/2014/main" id="{CC642717-6A5B-4DB8-B2FB-5D4F4E6B731F}"/>
                </a:ext>
              </a:extLst>
            </p:cNvPr>
            <p:cNvSpPr>
              <a:spLocks/>
            </p:cNvSpPr>
            <p:nvPr/>
          </p:nvSpPr>
          <p:spPr bwMode="auto">
            <a:xfrm>
              <a:off x="418643" y="2531489"/>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2</a:t>
              </a:r>
            </a:p>
          </p:txBody>
        </p:sp>
        <p:sp>
          <p:nvSpPr>
            <p:cNvPr id="35" name="Freeform 6">
              <a:extLst>
                <a:ext uri="{FF2B5EF4-FFF2-40B4-BE49-F238E27FC236}">
                  <a16:creationId xmlns:a16="http://schemas.microsoft.com/office/drawing/2014/main" id="{211AA71C-D109-4246-B184-9A140C2571CD}"/>
                </a:ext>
              </a:extLst>
            </p:cNvPr>
            <p:cNvSpPr>
              <a:spLocks noEditPoints="1"/>
            </p:cNvSpPr>
            <p:nvPr/>
          </p:nvSpPr>
          <p:spPr bwMode="auto">
            <a:xfrm>
              <a:off x="468269" y="2582270"/>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 name="Text Placeholder 1"/>
          <p:cNvSpPr>
            <a:spLocks noGrp="1"/>
          </p:cNvSpPr>
          <p:nvPr>
            <p:ph type="body" sz="quarter" idx="15"/>
          </p:nvPr>
        </p:nvSpPr>
        <p:spPr/>
        <p:txBody>
          <a:bodyPr/>
          <a:lstStyle/>
          <a:p>
            <a:pPr lvl="1"/>
            <a:r>
              <a:rPr lang="en-US" dirty="0"/>
              <a:t>Classify sensitive </a:t>
            </a:r>
          </a:p>
          <a:p>
            <a:pPr lvl="1"/>
            <a:r>
              <a:rPr lang="en-US" dirty="0"/>
              <a:t>information</a:t>
            </a:r>
          </a:p>
        </p:txBody>
      </p:sp>
      <p:grpSp>
        <p:nvGrpSpPr>
          <p:cNvPr id="8" name="Group 7">
            <a:extLst>
              <a:ext uri="{FF2B5EF4-FFF2-40B4-BE49-F238E27FC236}">
                <a16:creationId xmlns:a16="http://schemas.microsoft.com/office/drawing/2014/main" id="{C0D0BA1B-5735-48F4-8A8C-5D183AF65DD5}"/>
              </a:ext>
              <a:ext uri="{C183D7F6-B498-43B3-948B-1728B52AA6E4}">
                <adec:decorative xmlns:adec="http://schemas.microsoft.com/office/drawing/2017/decorative" val="1"/>
              </a:ext>
            </a:extLst>
          </p:cNvPr>
          <p:cNvGrpSpPr/>
          <p:nvPr/>
        </p:nvGrpSpPr>
        <p:grpSpPr>
          <a:xfrm>
            <a:off x="418643" y="3578452"/>
            <a:ext cx="713232" cy="713232"/>
            <a:chOff x="418643" y="3578452"/>
            <a:chExt cx="713232" cy="713232"/>
          </a:xfrm>
        </p:grpSpPr>
        <p:sp>
          <p:nvSpPr>
            <p:cNvPr id="40" name="Freeform 5">
              <a:extLst>
                <a:ext uri="{FF2B5EF4-FFF2-40B4-BE49-F238E27FC236}">
                  <a16:creationId xmlns:a16="http://schemas.microsoft.com/office/drawing/2014/main" id="{E6665044-411A-4EDC-BD20-5FFFEB66EFC3}"/>
                </a:ext>
              </a:extLst>
            </p:cNvPr>
            <p:cNvSpPr>
              <a:spLocks/>
            </p:cNvSpPr>
            <p:nvPr/>
          </p:nvSpPr>
          <p:spPr bwMode="auto">
            <a:xfrm>
              <a:off x="418643" y="357845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3</a:t>
              </a:r>
            </a:p>
          </p:txBody>
        </p:sp>
        <p:sp>
          <p:nvSpPr>
            <p:cNvPr id="43" name="Freeform 6">
              <a:extLst>
                <a:ext uri="{FF2B5EF4-FFF2-40B4-BE49-F238E27FC236}">
                  <a16:creationId xmlns:a16="http://schemas.microsoft.com/office/drawing/2014/main" id="{2FCD66BC-C977-458B-95AB-D5E9818A8C79}"/>
                </a:ext>
              </a:extLst>
            </p:cNvPr>
            <p:cNvSpPr>
              <a:spLocks noEditPoints="1"/>
            </p:cNvSpPr>
            <p:nvPr/>
          </p:nvSpPr>
          <p:spPr bwMode="auto">
            <a:xfrm>
              <a:off x="468269" y="362923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3" name="Text Placeholder 2"/>
          <p:cNvSpPr>
            <a:spLocks noGrp="1"/>
          </p:cNvSpPr>
          <p:nvPr>
            <p:ph type="body" sz="quarter" idx="17"/>
          </p:nvPr>
        </p:nvSpPr>
        <p:spPr/>
        <p:txBody>
          <a:bodyPr/>
          <a:lstStyle/>
          <a:p>
            <a:pPr lvl="1"/>
            <a:r>
              <a:rPr lang="en-US" dirty="0"/>
              <a:t>Protect data</a:t>
            </a:r>
          </a:p>
        </p:txBody>
      </p:sp>
      <p:grpSp>
        <p:nvGrpSpPr>
          <p:cNvPr id="9" name="Group 8">
            <a:extLst>
              <a:ext uri="{FF2B5EF4-FFF2-40B4-BE49-F238E27FC236}">
                <a16:creationId xmlns:a16="http://schemas.microsoft.com/office/drawing/2014/main" id="{3C313E2F-3649-406E-B3E9-348EA4FC122F}"/>
              </a:ext>
              <a:ext uri="{C183D7F6-B498-43B3-948B-1728B52AA6E4}">
                <adec:decorative xmlns:adec="http://schemas.microsoft.com/office/drawing/2017/decorative" val="1"/>
              </a:ext>
            </a:extLst>
          </p:cNvPr>
          <p:cNvGrpSpPr/>
          <p:nvPr/>
        </p:nvGrpSpPr>
        <p:grpSpPr>
          <a:xfrm>
            <a:off x="418643" y="4625414"/>
            <a:ext cx="713232" cy="713232"/>
            <a:chOff x="418643" y="4625414"/>
            <a:chExt cx="713232" cy="713232"/>
          </a:xfrm>
        </p:grpSpPr>
        <p:sp>
          <p:nvSpPr>
            <p:cNvPr id="48" name="Freeform 5">
              <a:extLst>
                <a:ext uri="{FF2B5EF4-FFF2-40B4-BE49-F238E27FC236}">
                  <a16:creationId xmlns:a16="http://schemas.microsoft.com/office/drawing/2014/main" id="{91DE3586-008F-4600-8A7F-C3E740A1FFCB}"/>
                </a:ext>
              </a:extLst>
            </p:cNvPr>
            <p:cNvSpPr>
              <a:spLocks/>
            </p:cNvSpPr>
            <p:nvPr/>
          </p:nvSpPr>
          <p:spPr bwMode="auto">
            <a:xfrm>
              <a:off x="418643" y="4625414"/>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4</a:t>
              </a:r>
            </a:p>
          </p:txBody>
        </p:sp>
        <p:sp>
          <p:nvSpPr>
            <p:cNvPr id="50" name="Freeform 6">
              <a:extLst>
                <a:ext uri="{FF2B5EF4-FFF2-40B4-BE49-F238E27FC236}">
                  <a16:creationId xmlns:a16="http://schemas.microsoft.com/office/drawing/2014/main" id="{64715A52-EAC5-435B-ADDC-008F9A8E1BBF}"/>
                </a:ext>
              </a:extLst>
            </p:cNvPr>
            <p:cNvSpPr>
              <a:spLocks noEditPoints="1"/>
            </p:cNvSpPr>
            <p:nvPr/>
          </p:nvSpPr>
          <p:spPr bwMode="auto">
            <a:xfrm>
              <a:off x="468269" y="4676195"/>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Text Placeholder 3"/>
          <p:cNvSpPr>
            <a:spLocks noGrp="1"/>
          </p:cNvSpPr>
          <p:nvPr>
            <p:ph type="body" sz="quarter" idx="19"/>
          </p:nvPr>
        </p:nvSpPr>
        <p:spPr/>
        <p:txBody>
          <a:bodyPr/>
          <a:lstStyle/>
          <a:p>
            <a:pPr lvl="1"/>
            <a:r>
              <a:rPr lang="en-US" dirty="0"/>
              <a:t>Monitor and report</a:t>
            </a:r>
          </a:p>
        </p:txBody>
      </p:sp>
      <p:pic>
        <p:nvPicPr>
          <p:cNvPr id="11" name="Picture 10" descr="Graphical user interface, text, application&#10;&#10;Description automatically generated">
            <a:extLst>
              <a:ext uri="{FF2B5EF4-FFF2-40B4-BE49-F238E27FC236}">
                <a16:creationId xmlns:a16="http://schemas.microsoft.com/office/drawing/2014/main" id="{AC3FD0D3-1489-4545-842F-09DDA4925031}"/>
              </a:ext>
            </a:extLst>
          </p:cNvPr>
          <p:cNvPicPr>
            <a:picLocks noChangeAspect="1"/>
          </p:cNvPicPr>
          <p:nvPr/>
        </p:nvPicPr>
        <p:blipFill>
          <a:blip r:embed="rId3"/>
          <a:stretch>
            <a:fillRect/>
          </a:stretch>
        </p:blipFill>
        <p:spPr>
          <a:xfrm>
            <a:off x="3488206" y="1257571"/>
            <a:ext cx="8542736" cy="4716086"/>
          </a:xfrm>
          <a:prstGeom prst="rect">
            <a:avLst/>
          </a:prstGeom>
        </p:spPr>
      </p:pic>
    </p:spTree>
    <p:extLst>
      <p:ext uri="{BB962C8B-B14F-4D97-AF65-F5344CB8AC3E}">
        <p14:creationId xmlns:p14="http://schemas.microsoft.com/office/powerpoint/2010/main" val="313529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2F0-EDA0-4919-9A33-DA32D50B937F}"/>
              </a:ext>
            </a:extLst>
          </p:cNvPr>
          <p:cNvSpPr>
            <a:spLocks noGrp="1"/>
          </p:cNvSpPr>
          <p:nvPr>
            <p:ph type="title"/>
          </p:nvPr>
        </p:nvSpPr>
        <p:spPr>
          <a:xfrm>
            <a:off x="588263" y="497958"/>
            <a:ext cx="11018520" cy="430826"/>
          </a:xfrm>
        </p:spPr>
        <p:txBody>
          <a:bodyPr/>
          <a:lstStyle/>
          <a:p>
            <a:r>
              <a:rPr lang="en-US" dirty="0"/>
              <a:t>Guided demonstration – Cloud App Security</a:t>
            </a:r>
          </a:p>
        </p:txBody>
      </p:sp>
      <p:sp>
        <p:nvSpPr>
          <p:cNvPr id="3" name="Rectangle 2">
            <a:extLst>
              <a:ext uri="{FF2B5EF4-FFF2-40B4-BE49-F238E27FC236}">
                <a16:creationId xmlns:a16="http://schemas.microsoft.com/office/drawing/2014/main" id="{7DBCEFBF-1A58-4AC5-A201-44589DD26260}"/>
              </a:ext>
              <a:ext uri="{C183D7F6-B498-43B3-948B-1728B52AA6E4}">
                <adec:decorative xmlns:adec="http://schemas.microsoft.com/office/drawing/2017/decorative" val="0"/>
              </a:ext>
            </a:extLst>
          </p:cNvPr>
          <p:cNvSpPr/>
          <p:nvPr/>
        </p:nvSpPr>
        <p:spPr bwMode="auto">
          <a:xfrm>
            <a:off x="568047" y="1720818"/>
            <a:ext cx="4229303" cy="3668068"/>
          </a:xfrm>
          <a:prstGeom prst="rect">
            <a:avLst/>
          </a:prstGeom>
          <a:solidFill>
            <a:schemeClr val="bg1">
              <a:lumMod val="95000"/>
            </a:schemeClr>
          </a:solid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79285" tIns="134464" rIns="179285" bIns="134464" numCol="1" spcCol="0" rtlCol="0" fromWordArt="0" anchor="t" anchorCtr="0" forceAA="0" compatLnSpc="1">
            <a:prstTxWarp prst="textNoShape">
              <a:avLst/>
            </a:prstTxWarp>
            <a:noAutofit/>
          </a:bodyPr>
          <a:lstStyle/>
          <a:p>
            <a:pPr lvl="0" fontAlgn="base"/>
            <a:r>
              <a:rPr lang="en-US" sz="2353" dirty="0">
                <a:latin typeface="Segoe UI Semibold"/>
              </a:rPr>
              <a:t>Scenario:</a:t>
            </a:r>
          </a:p>
          <a:p>
            <a:pPr marL="0" lvl="1" fontAlgn="base"/>
            <a:r>
              <a:rPr lang="en-US" sz="2353" dirty="0"/>
              <a:t>You are the security operations analyst and want to protect cloud applications in your organization.</a:t>
            </a:r>
          </a:p>
        </p:txBody>
      </p:sp>
      <p:sp>
        <p:nvSpPr>
          <p:cNvPr id="4" name="Rectangle 3">
            <a:extLst>
              <a:ext uri="{FF2B5EF4-FFF2-40B4-BE49-F238E27FC236}">
                <a16:creationId xmlns:a16="http://schemas.microsoft.com/office/drawing/2014/main" id="{32ACE743-2610-4C45-9299-E5997950E4F7}"/>
              </a:ext>
              <a:ext uri="{C183D7F6-B498-43B3-948B-1728B52AA6E4}">
                <adec:decorative xmlns:adec="http://schemas.microsoft.com/office/drawing/2017/decorative" val="1"/>
              </a:ext>
            </a:extLst>
          </p:cNvPr>
          <p:cNvSpPr/>
          <p:nvPr/>
        </p:nvSpPr>
        <p:spPr bwMode="auto">
          <a:xfrm>
            <a:off x="4974666" y="1720818"/>
            <a:ext cx="6649288" cy="4560712"/>
          </a:xfrm>
          <a:prstGeom prst="rec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lvl="0" fontAlgn="base"/>
            <a:endParaRPr lang="en-US" sz="1961" dirty="0">
              <a:latin typeface="+mj-lt"/>
            </a:endParaRPr>
          </a:p>
        </p:txBody>
      </p:sp>
      <p:sp>
        <p:nvSpPr>
          <p:cNvPr id="5" name="Oval 4">
            <a:extLst>
              <a:ext uri="{FF2B5EF4-FFF2-40B4-BE49-F238E27FC236}">
                <a16:creationId xmlns:a16="http://schemas.microsoft.com/office/drawing/2014/main" id="{6702F31D-D439-4716-A2C7-1866D949A71E}"/>
              </a:ext>
            </a:extLst>
          </p:cNvPr>
          <p:cNvSpPr/>
          <p:nvPr/>
        </p:nvSpPr>
        <p:spPr bwMode="auto">
          <a:xfrm>
            <a:off x="5198832" y="2146442"/>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ea typeface="Segoe UI" pitchFamily="34" charset="0"/>
                <a:cs typeface="Segoe UI" pitchFamily="34" charset="0"/>
              </a:rPr>
              <a:t>Task 1</a:t>
            </a:r>
            <a:endParaRPr lang="en-IN" sz="1961" dirty="0">
              <a:solidFill>
                <a:schemeClr val="tx1"/>
              </a:solidFill>
              <a:latin typeface="+mj-lt"/>
              <a:ea typeface="Segoe UI" pitchFamily="34" charset="0"/>
              <a:cs typeface="Segoe UI" pitchFamily="34" charset="0"/>
            </a:endParaRPr>
          </a:p>
        </p:txBody>
      </p:sp>
      <p:sp>
        <p:nvSpPr>
          <p:cNvPr id="6" name="TextBox 5">
            <a:extLst>
              <a:ext uri="{FF2B5EF4-FFF2-40B4-BE49-F238E27FC236}">
                <a16:creationId xmlns:a16="http://schemas.microsoft.com/office/drawing/2014/main" id="{677F88CA-C9AC-476B-A4BB-EC8F4EC99FA3}"/>
              </a:ext>
            </a:extLst>
          </p:cNvPr>
          <p:cNvSpPr txBox="1"/>
          <p:nvPr/>
        </p:nvSpPr>
        <p:spPr>
          <a:xfrm>
            <a:off x="6407284" y="2476368"/>
            <a:ext cx="4992505" cy="369332"/>
          </a:xfrm>
          <a:prstGeom prst="rect">
            <a:avLst/>
          </a:prstGeom>
          <a:noFill/>
        </p:spPr>
        <p:txBody>
          <a:bodyPr wrap="square" lIns="0" tIns="0" rIns="0" bIns="0" rtlCol="0">
            <a:spAutoFit/>
          </a:bodyPr>
          <a:lstStyle/>
          <a:p>
            <a:r>
              <a:rPr lang="en-US" sz="2400" dirty="0"/>
              <a:t>Identify suspicious activities</a:t>
            </a:r>
            <a:endParaRPr lang="en-IN" sz="2400" dirty="0"/>
          </a:p>
        </p:txBody>
      </p:sp>
      <p:sp>
        <p:nvSpPr>
          <p:cNvPr id="7" name="Oval 6">
            <a:extLst>
              <a:ext uri="{FF2B5EF4-FFF2-40B4-BE49-F238E27FC236}">
                <a16:creationId xmlns:a16="http://schemas.microsoft.com/office/drawing/2014/main" id="{ADDA7DAD-F953-4E1E-AAF0-953EDE02CECF}"/>
              </a:ext>
            </a:extLst>
          </p:cNvPr>
          <p:cNvSpPr/>
          <p:nvPr/>
        </p:nvSpPr>
        <p:spPr bwMode="auto">
          <a:xfrm>
            <a:off x="5198832" y="3484144"/>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2</a:t>
            </a:r>
            <a:endParaRPr lang="en-IN" sz="1961" dirty="0">
              <a:solidFill>
                <a:schemeClr val="tx1"/>
              </a:solidFill>
              <a:latin typeface="+mj-lt"/>
              <a:cs typeface="Segoe UI" pitchFamily="34" charset="0"/>
            </a:endParaRPr>
          </a:p>
        </p:txBody>
      </p:sp>
      <p:sp>
        <p:nvSpPr>
          <p:cNvPr id="8" name="TextBox 7">
            <a:extLst>
              <a:ext uri="{FF2B5EF4-FFF2-40B4-BE49-F238E27FC236}">
                <a16:creationId xmlns:a16="http://schemas.microsoft.com/office/drawing/2014/main" id="{16D498BC-420F-4937-885C-FC47606896C8}"/>
              </a:ext>
            </a:extLst>
          </p:cNvPr>
          <p:cNvSpPr txBox="1"/>
          <p:nvPr/>
        </p:nvSpPr>
        <p:spPr>
          <a:xfrm>
            <a:off x="6426102" y="3779828"/>
            <a:ext cx="4992505" cy="369332"/>
          </a:xfrm>
          <a:prstGeom prst="rect">
            <a:avLst/>
          </a:prstGeom>
          <a:noFill/>
        </p:spPr>
        <p:txBody>
          <a:bodyPr wrap="square" lIns="0" tIns="0" rIns="0" bIns="0" rtlCol="0">
            <a:spAutoFit/>
          </a:bodyPr>
          <a:lstStyle/>
          <a:p>
            <a:r>
              <a:rPr lang="en-US" sz="2400" dirty="0"/>
              <a:t>Investigate risks</a:t>
            </a:r>
          </a:p>
        </p:txBody>
      </p:sp>
      <p:sp>
        <p:nvSpPr>
          <p:cNvPr id="10" name="Oval 9">
            <a:extLst>
              <a:ext uri="{FF2B5EF4-FFF2-40B4-BE49-F238E27FC236}">
                <a16:creationId xmlns:a16="http://schemas.microsoft.com/office/drawing/2014/main" id="{9B4BC4CE-43A9-4E1E-9080-BEE702CDD08C}"/>
              </a:ext>
            </a:extLst>
          </p:cNvPr>
          <p:cNvSpPr/>
          <p:nvPr/>
        </p:nvSpPr>
        <p:spPr bwMode="auto">
          <a:xfrm>
            <a:off x="5202147" y="4749727"/>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3</a:t>
            </a:r>
            <a:endParaRPr lang="en-IN" sz="1961" dirty="0">
              <a:solidFill>
                <a:schemeClr val="tx1"/>
              </a:solidFill>
              <a:latin typeface="+mj-lt"/>
              <a:cs typeface="Segoe UI" pitchFamily="34" charset="0"/>
            </a:endParaRPr>
          </a:p>
        </p:txBody>
      </p:sp>
      <p:sp>
        <p:nvSpPr>
          <p:cNvPr id="12" name="TextBox 11">
            <a:extLst>
              <a:ext uri="{FF2B5EF4-FFF2-40B4-BE49-F238E27FC236}">
                <a16:creationId xmlns:a16="http://schemas.microsoft.com/office/drawing/2014/main" id="{D883CDBA-A708-481B-A1F2-FC9FDCDB6415}"/>
              </a:ext>
            </a:extLst>
          </p:cNvPr>
          <p:cNvSpPr txBox="1"/>
          <p:nvPr/>
        </p:nvSpPr>
        <p:spPr>
          <a:xfrm>
            <a:off x="6401387" y="5076023"/>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Take appropriate action</a:t>
            </a:r>
            <a:endParaRPr lang="en-US" sz="2353" dirty="0"/>
          </a:p>
        </p:txBody>
      </p:sp>
    </p:spTree>
    <p:extLst>
      <p:ext uri="{BB962C8B-B14F-4D97-AF65-F5344CB8AC3E}">
        <p14:creationId xmlns:p14="http://schemas.microsoft.com/office/powerpoint/2010/main" val="347180619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230" y="3056674"/>
            <a:ext cx="8852145" cy="1140505"/>
          </a:xfrm>
        </p:spPr>
        <p:txBody>
          <a:bodyPr/>
          <a:lstStyle/>
          <a:p>
            <a:r>
              <a:rPr lang="en-US" dirty="0"/>
              <a:t>Lesson 7: Respond to data loss prevention alerts</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43133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Describe data loss prevention (DLP) components in Microsoft 365</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Investigate DLP alerts in the Microsoft 365 compliance center</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Investigate DLP alerts in Microsoft Cloud App Security</a:t>
            </a:r>
          </a:p>
        </p:txBody>
      </p:sp>
    </p:spTree>
    <p:extLst>
      <p:ext uri="{BB962C8B-B14F-4D97-AF65-F5344CB8AC3E}">
        <p14:creationId xmlns:p14="http://schemas.microsoft.com/office/powerpoint/2010/main" val="296608560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Describe data loss prevention alerts</a:t>
            </a:r>
          </a:p>
        </p:txBody>
      </p:sp>
      <p:sp>
        <p:nvSpPr>
          <p:cNvPr id="7" name="Text Placeholder 6">
            <a:extLst>
              <a:ext uri="{FF2B5EF4-FFF2-40B4-BE49-F238E27FC236}">
                <a16:creationId xmlns:a16="http://schemas.microsoft.com/office/drawing/2014/main" id="{253FE88C-E437-4416-9F2E-73E8CB114496}"/>
              </a:ext>
            </a:extLst>
          </p:cNvPr>
          <p:cNvSpPr>
            <a:spLocks noGrp="1"/>
          </p:cNvSpPr>
          <p:nvPr>
            <p:ph type="body" sz="quarter" idx="36"/>
          </p:nvPr>
        </p:nvSpPr>
        <p:spPr/>
        <p:txBody>
          <a:bodyPr/>
          <a:lstStyle/>
          <a:p>
            <a:r>
              <a:rPr lang="en-US" dirty="0"/>
              <a:t>With a DLP policy, you can:                                                      Data loss prevention components:</a:t>
            </a:r>
          </a:p>
        </p:txBody>
      </p:sp>
      <p:sp>
        <p:nvSpPr>
          <p:cNvPr id="6" name="Text Placeholder 5"/>
          <p:cNvSpPr>
            <a:spLocks noGrp="1"/>
          </p:cNvSpPr>
          <p:nvPr>
            <p:ph type="body" sz="quarter" idx="11"/>
          </p:nvPr>
        </p:nvSpPr>
        <p:spPr/>
        <p:txBody>
          <a:bodyPr/>
          <a:lstStyle/>
          <a:p>
            <a:pPr lvl="1"/>
            <a:r>
              <a:rPr lang="en-US" dirty="0"/>
              <a:t>Identify sensitive information. </a:t>
            </a:r>
          </a:p>
        </p:txBody>
      </p:sp>
      <p:sp>
        <p:nvSpPr>
          <p:cNvPr id="2" name="Text Placeholder 1"/>
          <p:cNvSpPr>
            <a:spLocks noGrp="1"/>
          </p:cNvSpPr>
          <p:nvPr>
            <p:ph type="body" sz="quarter" idx="15"/>
          </p:nvPr>
        </p:nvSpPr>
        <p:spPr/>
        <p:txBody>
          <a:bodyPr/>
          <a:lstStyle/>
          <a:p>
            <a:pPr lvl="1"/>
            <a:r>
              <a:rPr lang="en-US" dirty="0"/>
              <a:t>Prevent the accidental sharing of sensitive information.</a:t>
            </a:r>
          </a:p>
        </p:txBody>
      </p:sp>
      <p:sp>
        <p:nvSpPr>
          <p:cNvPr id="3" name="Text Placeholder 2"/>
          <p:cNvSpPr>
            <a:spLocks noGrp="1"/>
          </p:cNvSpPr>
          <p:nvPr>
            <p:ph type="body" sz="quarter" idx="17"/>
          </p:nvPr>
        </p:nvSpPr>
        <p:spPr/>
        <p:txBody>
          <a:bodyPr/>
          <a:lstStyle/>
          <a:p>
            <a:pPr lvl="1"/>
            <a:r>
              <a:rPr lang="en-US" dirty="0"/>
              <a:t>Monitor and protect sensitive information in the desktop versions of Excel, PowerPoint, and Word.</a:t>
            </a:r>
          </a:p>
        </p:txBody>
      </p:sp>
      <p:sp>
        <p:nvSpPr>
          <p:cNvPr id="4" name="Text Placeholder 3"/>
          <p:cNvSpPr>
            <a:spLocks noGrp="1"/>
          </p:cNvSpPr>
          <p:nvPr>
            <p:ph type="body" sz="quarter" idx="19"/>
          </p:nvPr>
        </p:nvSpPr>
        <p:spPr/>
        <p:txBody>
          <a:bodyPr/>
          <a:lstStyle/>
          <a:p>
            <a:pPr lvl="1"/>
            <a:r>
              <a:rPr lang="en-US" dirty="0"/>
              <a:t>Help users learn how to stay compliant without interrupting their workflow.</a:t>
            </a:r>
          </a:p>
        </p:txBody>
      </p:sp>
      <p:sp>
        <p:nvSpPr>
          <p:cNvPr id="5" name="Text Placeholder 4"/>
          <p:cNvSpPr>
            <a:spLocks noGrp="1"/>
          </p:cNvSpPr>
          <p:nvPr>
            <p:ph type="body" sz="quarter" idx="21"/>
          </p:nvPr>
        </p:nvSpPr>
        <p:spPr/>
        <p:txBody>
          <a:bodyPr/>
          <a:lstStyle/>
          <a:p>
            <a:pPr lvl="1"/>
            <a:r>
              <a:rPr lang="en-US" dirty="0"/>
              <a:t>View DLP alerts and reports showing content that matches your organization’s DLP policies.</a:t>
            </a:r>
          </a:p>
        </p:txBody>
      </p:sp>
      <p:grpSp>
        <p:nvGrpSpPr>
          <p:cNvPr id="271" name="Group 270">
            <a:extLst>
              <a:ext uri="{FF2B5EF4-FFF2-40B4-BE49-F238E27FC236}">
                <a16:creationId xmlns:a16="http://schemas.microsoft.com/office/drawing/2014/main" id="{096ADC66-2CA0-4F05-A835-ED5DEEE8AC99}"/>
              </a:ext>
              <a:ext uri="{C183D7F6-B498-43B3-948B-1728B52AA6E4}">
                <adec:decorative xmlns:adec="http://schemas.microsoft.com/office/drawing/2017/decorative" val="1"/>
              </a:ext>
            </a:extLst>
          </p:cNvPr>
          <p:cNvGrpSpPr/>
          <p:nvPr/>
        </p:nvGrpSpPr>
        <p:grpSpPr>
          <a:xfrm>
            <a:off x="6425743" y="1493664"/>
            <a:ext cx="717140" cy="717242"/>
            <a:chOff x="418643" y="1493664"/>
            <a:chExt cx="717140" cy="717242"/>
          </a:xfrm>
        </p:grpSpPr>
        <p:grpSp>
          <p:nvGrpSpPr>
            <p:cNvPr id="272" name="Group 271">
              <a:extLst>
                <a:ext uri="{FF2B5EF4-FFF2-40B4-BE49-F238E27FC236}">
                  <a16:creationId xmlns:a16="http://schemas.microsoft.com/office/drawing/2014/main" id="{5CC0EB1D-3183-43E7-A99F-684239D51F84}"/>
                </a:ext>
              </a:extLst>
            </p:cNvPr>
            <p:cNvGrpSpPr/>
            <p:nvPr/>
          </p:nvGrpSpPr>
          <p:grpSpPr>
            <a:xfrm>
              <a:off x="418643" y="1493664"/>
              <a:ext cx="717140" cy="717242"/>
              <a:chOff x="418643" y="1493664"/>
              <a:chExt cx="717140" cy="717242"/>
            </a:xfrm>
          </p:grpSpPr>
          <p:sp>
            <p:nvSpPr>
              <p:cNvPr id="274" name="Freeform 5">
                <a:extLst>
                  <a:ext uri="{FF2B5EF4-FFF2-40B4-BE49-F238E27FC236}">
                    <a16:creationId xmlns:a16="http://schemas.microsoft.com/office/drawing/2014/main" id="{F8413D0E-C8B3-4A51-9AA2-3C13967843EE}"/>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5" name="Freeform 6">
                <a:extLst>
                  <a:ext uri="{FF2B5EF4-FFF2-40B4-BE49-F238E27FC236}">
                    <a16:creationId xmlns:a16="http://schemas.microsoft.com/office/drawing/2014/main" id="{D1BD0FC7-EDDE-4264-B3CE-7D461679F4D4}"/>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3" name="Lock" title="Icon of a padlock">
              <a:extLst>
                <a:ext uri="{FF2B5EF4-FFF2-40B4-BE49-F238E27FC236}">
                  <a16:creationId xmlns:a16="http://schemas.microsoft.com/office/drawing/2014/main" id="{0AE59C0B-9DC2-470F-BC36-5A052FFD6B74}"/>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8" name="Text Placeholder 7">
            <a:extLst>
              <a:ext uri="{FF2B5EF4-FFF2-40B4-BE49-F238E27FC236}">
                <a16:creationId xmlns:a16="http://schemas.microsoft.com/office/drawing/2014/main" id="{4C970C09-C124-49EF-A806-956DD6EAA798}"/>
              </a:ext>
            </a:extLst>
          </p:cNvPr>
          <p:cNvSpPr>
            <a:spLocks noGrp="1"/>
          </p:cNvSpPr>
          <p:nvPr>
            <p:ph type="body" sz="quarter" idx="31"/>
          </p:nvPr>
        </p:nvSpPr>
        <p:spPr/>
        <p:txBody>
          <a:bodyPr/>
          <a:lstStyle/>
          <a:p>
            <a:pPr lvl="1"/>
            <a:r>
              <a:rPr lang="en-US" dirty="0"/>
              <a:t>Sensitive information types</a:t>
            </a:r>
          </a:p>
        </p:txBody>
      </p:sp>
      <p:grpSp>
        <p:nvGrpSpPr>
          <p:cNvPr id="266" name="Group 265">
            <a:extLst>
              <a:ext uri="{FF2B5EF4-FFF2-40B4-BE49-F238E27FC236}">
                <a16:creationId xmlns:a16="http://schemas.microsoft.com/office/drawing/2014/main" id="{9873782D-71C7-423C-90FA-388285218824}"/>
              </a:ext>
              <a:ext uri="{C183D7F6-B498-43B3-948B-1728B52AA6E4}">
                <adec:decorative xmlns:adec="http://schemas.microsoft.com/office/drawing/2017/decorative" val="1"/>
              </a:ext>
            </a:extLst>
          </p:cNvPr>
          <p:cNvGrpSpPr/>
          <p:nvPr/>
        </p:nvGrpSpPr>
        <p:grpSpPr>
          <a:xfrm>
            <a:off x="6425743" y="2324084"/>
            <a:ext cx="717140" cy="717242"/>
            <a:chOff x="418643" y="2324084"/>
            <a:chExt cx="717140" cy="717242"/>
          </a:xfrm>
        </p:grpSpPr>
        <p:grpSp>
          <p:nvGrpSpPr>
            <p:cNvPr id="267" name="Group 266">
              <a:extLst>
                <a:ext uri="{FF2B5EF4-FFF2-40B4-BE49-F238E27FC236}">
                  <a16:creationId xmlns:a16="http://schemas.microsoft.com/office/drawing/2014/main" id="{2FFDE3C8-66F6-4E95-B83B-C672D5A0E88F}"/>
                </a:ext>
              </a:extLst>
            </p:cNvPr>
            <p:cNvGrpSpPr/>
            <p:nvPr/>
          </p:nvGrpSpPr>
          <p:grpSpPr>
            <a:xfrm>
              <a:off x="418643" y="2324084"/>
              <a:ext cx="717140" cy="717242"/>
              <a:chOff x="418643" y="2324084"/>
              <a:chExt cx="717140" cy="717242"/>
            </a:xfrm>
          </p:grpSpPr>
          <p:sp>
            <p:nvSpPr>
              <p:cNvPr id="269" name="Freeform 5">
                <a:extLst>
                  <a:ext uri="{FF2B5EF4-FFF2-40B4-BE49-F238E27FC236}">
                    <a16:creationId xmlns:a16="http://schemas.microsoft.com/office/drawing/2014/main" id="{074AE586-5C38-466A-87BC-B1950228B10D}"/>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70" name="Freeform 6">
                <a:extLst>
                  <a:ext uri="{FF2B5EF4-FFF2-40B4-BE49-F238E27FC236}">
                    <a16:creationId xmlns:a16="http://schemas.microsoft.com/office/drawing/2014/main" id="{B10F7902-8DC7-4701-89DB-1BA94B5314B3}"/>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8" name="shield_3" title="Icon of a shield with an exclamation point inside">
              <a:extLst>
                <a:ext uri="{FF2B5EF4-FFF2-40B4-BE49-F238E27FC236}">
                  <a16:creationId xmlns:a16="http://schemas.microsoft.com/office/drawing/2014/main" id="{7DDD0499-F24E-4F46-9EE5-7957E3C1AD3E}"/>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8">
            <a:extLst>
              <a:ext uri="{FF2B5EF4-FFF2-40B4-BE49-F238E27FC236}">
                <a16:creationId xmlns:a16="http://schemas.microsoft.com/office/drawing/2014/main" id="{597E9C1C-70B1-4FF1-BDCE-E3611225B156}"/>
              </a:ext>
            </a:extLst>
          </p:cNvPr>
          <p:cNvSpPr>
            <a:spLocks noGrp="1"/>
          </p:cNvSpPr>
          <p:nvPr>
            <p:ph type="body" sz="quarter" idx="32"/>
          </p:nvPr>
        </p:nvSpPr>
        <p:spPr/>
        <p:txBody>
          <a:bodyPr/>
          <a:lstStyle/>
          <a:p>
            <a:pPr lvl="1"/>
            <a:r>
              <a:rPr lang="en-US" dirty="0"/>
              <a:t>Sensitivity labels</a:t>
            </a:r>
          </a:p>
        </p:txBody>
      </p:sp>
      <p:grpSp>
        <p:nvGrpSpPr>
          <p:cNvPr id="276" name="Group 275">
            <a:extLst>
              <a:ext uri="{FF2B5EF4-FFF2-40B4-BE49-F238E27FC236}">
                <a16:creationId xmlns:a16="http://schemas.microsoft.com/office/drawing/2014/main" id="{A3CFA6DC-8A6A-4785-B4EE-D01A516CD6E7}"/>
              </a:ext>
              <a:ext uri="{C183D7F6-B498-43B3-948B-1728B52AA6E4}">
                <adec:decorative xmlns:adec="http://schemas.microsoft.com/office/drawing/2017/decorative" val="1"/>
              </a:ext>
            </a:extLst>
          </p:cNvPr>
          <p:cNvGrpSpPr/>
          <p:nvPr/>
        </p:nvGrpSpPr>
        <p:grpSpPr>
          <a:xfrm>
            <a:off x="6425743" y="3154504"/>
            <a:ext cx="717140" cy="717242"/>
            <a:chOff x="418643" y="3154504"/>
            <a:chExt cx="717140" cy="717242"/>
          </a:xfrm>
        </p:grpSpPr>
        <p:grpSp>
          <p:nvGrpSpPr>
            <p:cNvPr id="277" name="Group 276">
              <a:extLst>
                <a:ext uri="{FF2B5EF4-FFF2-40B4-BE49-F238E27FC236}">
                  <a16:creationId xmlns:a16="http://schemas.microsoft.com/office/drawing/2014/main" id="{8E3E91EE-ABA4-4C15-AC72-9CC5A6BADB8D}"/>
                </a:ext>
              </a:extLst>
            </p:cNvPr>
            <p:cNvGrpSpPr/>
            <p:nvPr/>
          </p:nvGrpSpPr>
          <p:grpSpPr>
            <a:xfrm>
              <a:off x="418643" y="3154504"/>
              <a:ext cx="717140" cy="717242"/>
              <a:chOff x="418643" y="3154504"/>
              <a:chExt cx="717140" cy="717242"/>
            </a:xfrm>
          </p:grpSpPr>
          <p:sp>
            <p:nvSpPr>
              <p:cNvPr id="279" name="Freeform 5">
                <a:extLst>
                  <a:ext uri="{FF2B5EF4-FFF2-40B4-BE49-F238E27FC236}">
                    <a16:creationId xmlns:a16="http://schemas.microsoft.com/office/drawing/2014/main" id="{009BCBF2-0E7C-43EB-91F7-36A03B90798C}"/>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0" name="Freeform 6">
                <a:extLst>
                  <a:ext uri="{FF2B5EF4-FFF2-40B4-BE49-F238E27FC236}">
                    <a16:creationId xmlns:a16="http://schemas.microsoft.com/office/drawing/2014/main" id="{566B5BC1-EBCC-4457-A929-6B81C426744B}"/>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78" name="safe" title="Icon of a locked safe">
              <a:extLst>
                <a:ext uri="{FF2B5EF4-FFF2-40B4-BE49-F238E27FC236}">
                  <a16:creationId xmlns:a16="http://schemas.microsoft.com/office/drawing/2014/main" id="{9988D95E-6281-4B20-98C6-756B3BB5C890}"/>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 name="Text Placeholder 9">
            <a:extLst>
              <a:ext uri="{FF2B5EF4-FFF2-40B4-BE49-F238E27FC236}">
                <a16:creationId xmlns:a16="http://schemas.microsoft.com/office/drawing/2014/main" id="{2D95B341-ABC5-4ED8-9462-B7B4216DF042}"/>
              </a:ext>
            </a:extLst>
          </p:cNvPr>
          <p:cNvSpPr>
            <a:spLocks noGrp="1"/>
          </p:cNvSpPr>
          <p:nvPr>
            <p:ph type="body" sz="quarter" idx="33"/>
          </p:nvPr>
        </p:nvSpPr>
        <p:spPr/>
        <p:txBody>
          <a:bodyPr/>
          <a:lstStyle/>
          <a:p>
            <a:pPr lvl="1"/>
            <a:r>
              <a:rPr lang="en-US" dirty="0"/>
              <a:t>Data loss prevention policy</a:t>
            </a:r>
          </a:p>
        </p:txBody>
      </p:sp>
      <p:grpSp>
        <p:nvGrpSpPr>
          <p:cNvPr id="281" name="Group 280">
            <a:extLst>
              <a:ext uri="{FF2B5EF4-FFF2-40B4-BE49-F238E27FC236}">
                <a16:creationId xmlns:a16="http://schemas.microsoft.com/office/drawing/2014/main" id="{6AE676B3-ED95-41B5-9248-9D3897D9B066}"/>
              </a:ext>
              <a:ext uri="{C183D7F6-B498-43B3-948B-1728B52AA6E4}">
                <adec:decorative xmlns:adec="http://schemas.microsoft.com/office/drawing/2017/decorative" val="1"/>
              </a:ext>
            </a:extLst>
          </p:cNvPr>
          <p:cNvGrpSpPr/>
          <p:nvPr/>
        </p:nvGrpSpPr>
        <p:grpSpPr>
          <a:xfrm>
            <a:off x="6425743" y="3984924"/>
            <a:ext cx="717140" cy="717242"/>
            <a:chOff x="418643" y="3984924"/>
            <a:chExt cx="717140" cy="717242"/>
          </a:xfrm>
        </p:grpSpPr>
        <p:grpSp>
          <p:nvGrpSpPr>
            <p:cNvPr id="282" name="Group 281">
              <a:extLst>
                <a:ext uri="{FF2B5EF4-FFF2-40B4-BE49-F238E27FC236}">
                  <a16:creationId xmlns:a16="http://schemas.microsoft.com/office/drawing/2014/main" id="{14FDB3F9-93CD-412C-B34E-B3EF7FD810AF}"/>
                </a:ext>
              </a:extLst>
            </p:cNvPr>
            <p:cNvGrpSpPr/>
            <p:nvPr/>
          </p:nvGrpSpPr>
          <p:grpSpPr>
            <a:xfrm>
              <a:off x="418643" y="3984924"/>
              <a:ext cx="717140" cy="717242"/>
              <a:chOff x="418643" y="3984924"/>
              <a:chExt cx="717140" cy="717242"/>
            </a:xfrm>
          </p:grpSpPr>
          <p:sp>
            <p:nvSpPr>
              <p:cNvPr id="284" name="Freeform 5">
                <a:extLst>
                  <a:ext uri="{FF2B5EF4-FFF2-40B4-BE49-F238E27FC236}">
                    <a16:creationId xmlns:a16="http://schemas.microsoft.com/office/drawing/2014/main" id="{309C6D92-96DD-4210-9AD8-2A8D6E1C73CE}"/>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5" name="Freeform 6">
                <a:extLst>
                  <a:ext uri="{FF2B5EF4-FFF2-40B4-BE49-F238E27FC236}">
                    <a16:creationId xmlns:a16="http://schemas.microsoft.com/office/drawing/2014/main" id="{A9DB92E6-D999-4DEA-AF25-1B42B5E0F147}"/>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83" name="key" title="Icon of a key">
              <a:extLst>
                <a:ext uri="{FF2B5EF4-FFF2-40B4-BE49-F238E27FC236}">
                  <a16:creationId xmlns:a16="http://schemas.microsoft.com/office/drawing/2014/main" id="{4DB000F8-8BC2-415E-AF7E-97E11B4EA254}"/>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 name="Text Placeholder 10">
            <a:extLst>
              <a:ext uri="{FF2B5EF4-FFF2-40B4-BE49-F238E27FC236}">
                <a16:creationId xmlns:a16="http://schemas.microsoft.com/office/drawing/2014/main" id="{0B1D4227-99BD-41CF-8A9E-CAEF2A37B390}"/>
              </a:ext>
            </a:extLst>
          </p:cNvPr>
          <p:cNvSpPr>
            <a:spLocks noGrp="1"/>
          </p:cNvSpPr>
          <p:nvPr>
            <p:ph type="body" sz="quarter" idx="34"/>
          </p:nvPr>
        </p:nvSpPr>
        <p:spPr/>
        <p:txBody>
          <a:bodyPr/>
          <a:lstStyle/>
          <a:p>
            <a:pPr lvl="1"/>
            <a:r>
              <a:rPr lang="en-US" dirty="0"/>
              <a:t>Cloud App Security file policy</a:t>
            </a:r>
          </a:p>
        </p:txBody>
      </p:sp>
      <p:grpSp>
        <p:nvGrpSpPr>
          <p:cNvPr id="16" name="Group 15">
            <a:extLst>
              <a:ext uri="{FF2B5EF4-FFF2-40B4-BE49-F238E27FC236}">
                <a16:creationId xmlns:a16="http://schemas.microsoft.com/office/drawing/2014/main" id="{B0894BA9-3482-411E-B730-1DBFE007AF59}"/>
              </a:ext>
              <a:ext uri="{C183D7F6-B498-43B3-948B-1728B52AA6E4}">
                <adec:decorative xmlns:adec="http://schemas.microsoft.com/office/drawing/2017/decorative" val="1"/>
              </a:ext>
            </a:extLst>
          </p:cNvPr>
          <p:cNvGrpSpPr/>
          <p:nvPr/>
        </p:nvGrpSpPr>
        <p:grpSpPr>
          <a:xfrm>
            <a:off x="418643" y="2324084"/>
            <a:ext cx="717140" cy="717242"/>
            <a:chOff x="418643" y="2324084"/>
            <a:chExt cx="717140" cy="717242"/>
          </a:xfrm>
        </p:grpSpPr>
        <p:grpSp>
          <p:nvGrpSpPr>
            <p:cNvPr id="15" name="Group 14">
              <a:extLst>
                <a:ext uri="{FF2B5EF4-FFF2-40B4-BE49-F238E27FC236}">
                  <a16:creationId xmlns:a16="http://schemas.microsoft.com/office/drawing/2014/main" id="{491C6C85-7DC3-4C06-B89A-6FB924459E04}"/>
                </a:ext>
              </a:extLst>
            </p:cNvPr>
            <p:cNvGrpSpPr/>
            <p:nvPr/>
          </p:nvGrpSpPr>
          <p:grpSpPr>
            <a:xfrm>
              <a:off x="418643" y="2324084"/>
              <a:ext cx="717140" cy="717242"/>
              <a:chOff x="418643" y="2324084"/>
              <a:chExt cx="717140" cy="717242"/>
            </a:xfrm>
          </p:grpSpPr>
          <p:sp>
            <p:nvSpPr>
              <p:cNvPr id="198" name="Freeform 5">
                <a:extLst>
                  <a:ext uri="{FF2B5EF4-FFF2-40B4-BE49-F238E27FC236}">
                    <a16:creationId xmlns:a16="http://schemas.microsoft.com/office/drawing/2014/main" id="{3AF44145-EEA0-4DBE-9069-E61BE629599F}"/>
                  </a:ext>
                </a:extLst>
              </p:cNvPr>
              <p:cNvSpPr>
                <a:spLocks/>
              </p:cNvSpPr>
              <p:nvPr/>
            </p:nvSpPr>
            <p:spPr bwMode="auto">
              <a:xfrm>
                <a:off x="418643" y="2324084"/>
                <a:ext cx="717140" cy="71724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9" name="Freeform 6">
                <a:extLst>
                  <a:ext uri="{FF2B5EF4-FFF2-40B4-BE49-F238E27FC236}">
                    <a16:creationId xmlns:a16="http://schemas.microsoft.com/office/drawing/2014/main" id="{191EA26E-720D-4C90-A7FA-925B6722AAC7}"/>
                  </a:ext>
                </a:extLst>
              </p:cNvPr>
              <p:cNvSpPr>
                <a:spLocks noEditPoints="1"/>
              </p:cNvSpPr>
              <p:nvPr/>
            </p:nvSpPr>
            <p:spPr bwMode="auto">
              <a:xfrm>
                <a:off x="467961" y="237399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1" name="shield_3" title="Icon of a shield with an exclamation point inside">
              <a:extLst>
                <a:ext uri="{FF2B5EF4-FFF2-40B4-BE49-F238E27FC236}">
                  <a16:creationId xmlns:a16="http://schemas.microsoft.com/office/drawing/2014/main" id="{C6C74267-FDB0-4064-9163-86411AAD4625}"/>
                </a:ext>
              </a:extLst>
            </p:cNvPr>
            <p:cNvSpPr>
              <a:spLocks noChangeAspect="1" noEditPoints="1"/>
            </p:cNvSpPr>
            <p:nvPr/>
          </p:nvSpPr>
          <p:spPr bwMode="auto">
            <a:xfrm>
              <a:off x="599446" y="2502537"/>
              <a:ext cx="355534" cy="36033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20FB7889-7635-49AA-A80A-D6E0AF2B8B24}"/>
              </a:ext>
              <a:ext uri="{C183D7F6-B498-43B3-948B-1728B52AA6E4}">
                <adec:decorative xmlns:adec="http://schemas.microsoft.com/office/drawing/2017/decorative" val="1"/>
              </a:ext>
            </a:extLst>
          </p:cNvPr>
          <p:cNvGrpSpPr/>
          <p:nvPr/>
        </p:nvGrpSpPr>
        <p:grpSpPr>
          <a:xfrm>
            <a:off x="418643" y="1493664"/>
            <a:ext cx="717140" cy="717242"/>
            <a:chOff x="418643" y="1493664"/>
            <a:chExt cx="717140" cy="717242"/>
          </a:xfrm>
        </p:grpSpPr>
        <p:grpSp>
          <p:nvGrpSpPr>
            <p:cNvPr id="13" name="Group 12">
              <a:extLst>
                <a:ext uri="{FF2B5EF4-FFF2-40B4-BE49-F238E27FC236}">
                  <a16:creationId xmlns:a16="http://schemas.microsoft.com/office/drawing/2014/main" id="{E6A051DA-3F06-4B5B-9058-D5326791B3FC}"/>
                </a:ext>
              </a:extLst>
            </p:cNvPr>
            <p:cNvGrpSpPr/>
            <p:nvPr/>
          </p:nvGrpSpPr>
          <p:grpSpPr>
            <a:xfrm>
              <a:off x="418643" y="1493664"/>
              <a:ext cx="717140" cy="717242"/>
              <a:chOff x="418643" y="1493664"/>
              <a:chExt cx="717140" cy="717242"/>
            </a:xfrm>
          </p:grpSpPr>
          <p:sp>
            <p:nvSpPr>
              <p:cNvPr id="351" name="Freeform 5">
                <a:extLst>
                  <a:ext uri="{FF2B5EF4-FFF2-40B4-BE49-F238E27FC236}">
                    <a16:creationId xmlns:a16="http://schemas.microsoft.com/office/drawing/2014/main" id="{23A14D2B-D9E9-426F-8F5A-F606D51DCC17}"/>
                  </a:ext>
                </a:extLst>
              </p:cNvPr>
              <p:cNvSpPr>
                <a:spLocks/>
              </p:cNvSpPr>
              <p:nvPr/>
            </p:nvSpPr>
            <p:spPr bwMode="auto">
              <a:xfrm>
                <a:off x="418643" y="149366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52" name="Freeform 6">
                <a:extLst>
                  <a:ext uri="{FF2B5EF4-FFF2-40B4-BE49-F238E27FC236}">
                    <a16:creationId xmlns:a16="http://schemas.microsoft.com/office/drawing/2014/main" id="{DAAF555F-E566-4485-B344-707C0A2B8645}"/>
                  </a:ext>
                </a:extLst>
              </p:cNvPr>
              <p:cNvSpPr>
                <a:spLocks noEditPoints="1"/>
              </p:cNvSpPr>
              <p:nvPr/>
            </p:nvSpPr>
            <p:spPr bwMode="auto">
              <a:xfrm>
                <a:off x="467961" y="154357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2" name="Lock" title="Icon of a padlock">
              <a:extLst>
                <a:ext uri="{FF2B5EF4-FFF2-40B4-BE49-F238E27FC236}">
                  <a16:creationId xmlns:a16="http://schemas.microsoft.com/office/drawing/2014/main" id="{AB540625-5AFE-4328-8F9E-DE7D128A0F8F}"/>
                </a:ext>
              </a:extLst>
            </p:cNvPr>
            <p:cNvSpPr>
              <a:spLocks noChangeAspect="1" noEditPoints="1"/>
            </p:cNvSpPr>
            <p:nvPr/>
          </p:nvSpPr>
          <p:spPr bwMode="auto">
            <a:xfrm>
              <a:off x="646701" y="1669875"/>
              <a:ext cx="261024" cy="36482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a:extLst>
              <a:ext uri="{FF2B5EF4-FFF2-40B4-BE49-F238E27FC236}">
                <a16:creationId xmlns:a16="http://schemas.microsoft.com/office/drawing/2014/main" id="{EE4A54EB-AA8D-4F8C-861F-46C6FAFCFF91}"/>
              </a:ext>
              <a:ext uri="{C183D7F6-B498-43B3-948B-1728B52AA6E4}">
                <adec:decorative xmlns:adec="http://schemas.microsoft.com/office/drawing/2017/decorative" val="1"/>
              </a:ext>
            </a:extLst>
          </p:cNvPr>
          <p:cNvGrpSpPr/>
          <p:nvPr/>
        </p:nvGrpSpPr>
        <p:grpSpPr>
          <a:xfrm>
            <a:off x="418643" y="3154504"/>
            <a:ext cx="717140" cy="717242"/>
            <a:chOff x="418643" y="3154504"/>
            <a:chExt cx="717140" cy="717242"/>
          </a:xfrm>
        </p:grpSpPr>
        <p:grpSp>
          <p:nvGrpSpPr>
            <p:cNvPr id="18" name="Group 17">
              <a:extLst>
                <a:ext uri="{FF2B5EF4-FFF2-40B4-BE49-F238E27FC236}">
                  <a16:creationId xmlns:a16="http://schemas.microsoft.com/office/drawing/2014/main" id="{00DCDA51-3114-4C61-9516-C0C87572E49E}"/>
                </a:ext>
              </a:extLst>
            </p:cNvPr>
            <p:cNvGrpSpPr/>
            <p:nvPr/>
          </p:nvGrpSpPr>
          <p:grpSpPr>
            <a:xfrm>
              <a:off x="418643" y="3154504"/>
              <a:ext cx="717140" cy="717242"/>
              <a:chOff x="418643" y="3154504"/>
              <a:chExt cx="717140" cy="717242"/>
            </a:xfrm>
          </p:grpSpPr>
          <p:sp>
            <p:nvSpPr>
              <p:cNvPr id="216" name="Freeform 5">
                <a:extLst>
                  <a:ext uri="{FF2B5EF4-FFF2-40B4-BE49-F238E27FC236}">
                    <a16:creationId xmlns:a16="http://schemas.microsoft.com/office/drawing/2014/main" id="{D5F6B490-BB29-4C7C-B47F-7E8211464298}"/>
                  </a:ext>
                </a:extLst>
              </p:cNvPr>
              <p:cNvSpPr>
                <a:spLocks/>
              </p:cNvSpPr>
              <p:nvPr/>
            </p:nvSpPr>
            <p:spPr bwMode="auto">
              <a:xfrm>
                <a:off x="418643" y="315450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7" name="Freeform 6">
                <a:extLst>
                  <a:ext uri="{FF2B5EF4-FFF2-40B4-BE49-F238E27FC236}">
                    <a16:creationId xmlns:a16="http://schemas.microsoft.com/office/drawing/2014/main" id="{7A30DBBF-624E-4D04-94E2-55918F03855E}"/>
                  </a:ext>
                </a:extLst>
              </p:cNvPr>
              <p:cNvSpPr>
                <a:spLocks noEditPoints="1"/>
              </p:cNvSpPr>
              <p:nvPr/>
            </p:nvSpPr>
            <p:spPr bwMode="auto">
              <a:xfrm>
                <a:off x="467961" y="320441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3" name="safe" title="Icon of a locked safe">
              <a:extLst>
                <a:ext uri="{FF2B5EF4-FFF2-40B4-BE49-F238E27FC236}">
                  <a16:creationId xmlns:a16="http://schemas.microsoft.com/office/drawing/2014/main" id="{ABBA5103-4B9B-4B6D-A108-08CEC9BFD8D2}"/>
                </a:ext>
              </a:extLst>
            </p:cNvPr>
            <p:cNvSpPr>
              <a:spLocks noChangeAspect="1" noEditPoints="1"/>
            </p:cNvSpPr>
            <p:nvPr/>
          </p:nvSpPr>
          <p:spPr bwMode="auto">
            <a:xfrm>
              <a:off x="621454" y="3348038"/>
              <a:ext cx="311518" cy="33017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7A05BF10-2211-444F-9E35-823373B423A0}"/>
              </a:ext>
              <a:ext uri="{C183D7F6-B498-43B3-948B-1728B52AA6E4}">
                <adec:decorative xmlns:adec="http://schemas.microsoft.com/office/drawing/2017/decorative" val="1"/>
              </a:ext>
            </a:extLst>
          </p:cNvPr>
          <p:cNvGrpSpPr/>
          <p:nvPr/>
        </p:nvGrpSpPr>
        <p:grpSpPr>
          <a:xfrm>
            <a:off x="418643" y="3984924"/>
            <a:ext cx="717140" cy="717242"/>
            <a:chOff x="418643" y="3984924"/>
            <a:chExt cx="717140" cy="717242"/>
          </a:xfrm>
        </p:grpSpPr>
        <p:grpSp>
          <p:nvGrpSpPr>
            <p:cNvPr id="20" name="Group 19">
              <a:extLst>
                <a:ext uri="{FF2B5EF4-FFF2-40B4-BE49-F238E27FC236}">
                  <a16:creationId xmlns:a16="http://schemas.microsoft.com/office/drawing/2014/main" id="{7DB2BA6C-7C4C-4358-A2D6-2CF8DAE61AF9}"/>
                </a:ext>
              </a:extLst>
            </p:cNvPr>
            <p:cNvGrpSpPr/>
            <p:nvPr/>
          </p:nvGrpSpPr>
          <p:grpSpPr>
            <a:xfrm>
              <a:off x="418643" y="3984924"/>
              <a:ext cx="717140" cy="717242"/>
              <a:chOff x="418643" y="3984924"/>
              <a:chExt cx="717140" cy="717242"/>
            </a:xfrm>
          </p:grpSpPr>
          <p:sp>
            <p:nvSpPr>
              <p:cNvPr id="328" name="Freeform 5">
                <a:extLst>
                  <a:ext uri="{FF2B5EF4-FFF2-40B4-BE49-F238E27FC236}">
                    <a16:creationId xmlns:a16="http://schemas.microsoft.com/office/drawing/2014/main" id="{A558858C-9AB6-4676-B863-76BCCBE72024}"/>
                  </a:ext>
                </a:extLst>
              </p:cNvPr>
              <p:cNvSpPr>
                <a:spLocks/>
              </p:cNvSpPr>
              <p:nvPr/>
            </p:nvSpPr>
            <p:spPr bwMode="auto">
              <a:xfrm>
                <a:off x="418643" y="398492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29" name="Freeform 6">
                <a:extLst>
                  <a:ext uri="{FF2B5EF4-FFF2-40B4-BE49-F238E27FC236}">
                    <a16:creationId xmlns:a16="http://schemas.microsoft.com/office/drawing/2014/main" id="{6B11F96F-F2E4-4A01-936D-6000E08C090C}"/>
                  </a:ext>
                </a:extLst>
              </p:cNvPr>
              <p:cNvSpPr>
                <a:spLocks noEditPoints="1"/>
              </p:cNvSpPr>
              <p:nvPr/>
            </p:nvSpPr>
            <p:spPr bwMode="auto">
              <a:xfrm>
                <a:off x="467961" y="403483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4" name="key" title="Icon of a key">
              <a:extLst>
                <a:ext uri="{FF2B5EF4-FFF2-40B4-BE49-F238E27FC236}">
                  <a16:creationId xmlns:a16="http://schemas.microsoft.com/office/drawing/2014/main" id="{EF5980AD-9BD6-4EBD-A9C8-44B484F00287}"/>
                </a:ext>
              </a:extLst>
            </p:cNvPr>
            <p:cNvSpPr>
              <a:spLocks noChangeAspect="1" noEditPoints="1"/>
            </p:cNvSpPr>
            <p:nvPr/>
          </p:nvSpPr>
          <p:spPr bwMode="auto">
            <a:xfrm>
              <a:off x="627062" y="4194164"/>
              <a:ext cx="300304" cy="29876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22">
            <a:extLst>
              <a:ext uri="{FF2B5EF4-FFF2-40B4-BE49-F238E27FC236}">
                <a16:creationId xmlns:a16="http://schemas.microsoft.com/office/drawing/2014/main" id="{E4D02ACE-CC72-43BB-8A0D-3DE6B8CB7501}"/>
              </a:ext>
              <a:ext uri="{C183D7F6-B498-43B3-948B-1728B52AA6E4}">
                <adec:decorative xmlns:adec="http://schemas.microsoft.com/office/drawing/2017/decorative" val="1"/>
              </a:ext>
            </a:extLst>
          </p:cNvPr>
          <p:cNvGrpSpPr/>
          <p:nvPr/>
        </p:nvGrpSpPr>
        <p:grpSpPr>
          <a:xfrm>
            <a:off x="418643" y="4815344"/>
            <a:ext cx="717140" cy="717242"/>
            <a:chOff x="418643" y="4815344"/>
            <a:chExt cx="717140" cy="717242"/>
          </a:xfrm>
        </p:grpSpPr>
        <p:grpSp>
          <p:nvGrpSpPr>
            <p:cNvPr id="22" name="Group 21">
              <a:extLst>
                <a:ext uri="{FF2B5EF4-FFF2-40B4-BE49-F238E27FC236}">
                  <a16:creationId xmlns:a16="http://schemas.microsoft.com/office/drawing/2014/main" id="{3590A643-DAAB-4457-8872-112C5AC3C3AE}"/>
                </a:ext>
              </a:extLst>
            </p:cNvPr>
            <p:cNvGrpSpPr/>
            <p:nvPr/>
          </p:nvGrpSpPr>
          <p:grpSpPr>
            <a:xfrm>
              <a:off x="418643" y="4815344"/>
              <a:ext cx="717140" cy="717242"/>
              <a:chOff x="418643" y="4815344"/>
              <a:chExt cx="717140" cy="717242"/>
            </a:xfrm>
          </p:grpSpPr>
          <p:sp>
            <p:nvSpPr>
              <p:cNvPr id="343" name="Freeform 5">
                <a:extLst>
                  <a:ext uri="{FF2B5EF4-FFF2-40B4-BE49-F238E27FC236}">
                    <a16:creationId xmlns:a16="http://schemas.microsoft.com/office/drawing/2014/main" id="{DAF2402F-2E96-4524-971D-D381D47FF7BC}"/>
                  </a:ext>
                </a:extLst>
              </p:cNvPr>
              <p:cNvSpPr>
                <a:spLocks/>
              </p:cNvSpPr>
              <p:nvPr/>
            </p:nvSpPr>
            <p:spPr bwMode="auto">
              <a:xfrm>
                <a:off x="418643" y="4815344"/>
                <a:ext cx="717140" cy="71724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4" name="Freeform 6">
                <a:extLst>
                  <a:ext uri="{FF2B5EF4-FFF2-40B4-BE49-F238E27FC236}">
                    <a16:creationId xmlns:a16="http://schemas.microsoft.com/office/drawing/2014/main" id="{7C6A316D-5525-4995-A098-37D86FDB99AE}"/>
                  </a:ext>
                </a:extLst>
              </p:cNvPr>
              <p:cNvSpPr>
                <a:spLocks noEditPoints="1"/>
              </p:cNvSpPr>
              <p:nvPr/>
            </p:nvSpPr>
            <p:spPr bwMode="auto">
              <a:xfrm>
                <a:off x="467961" y="4865250"/>
                <a:ext cx="618505" cy="617431"/>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65" name="document_6" title="Icon of a document with a padlock in the lower right corner">
              <a:extLst>
                <a:ext uri="{FF2B5EF4-FFF2-40B4-BE49-F238E27FC236}">
                  <a16:creationId xmlns:a16="http://schemas.microsoft.com/office/drawing/2014/main" id="{0BA0EF86-4000-4640-82C1-4D3D2F215EF9}"/>
                </a:ext>
              </a:extLst>
            </p:cNvPr>
            <p:cNvSpPr>
              <a:spLocks noChangeAspect="1" noEditPoints="1"/>
            </p:cNvSpPr>
            <p:nvPr/>
          </p:nvSpPr>
          <p:spPr bwMode="auto">
            <a:xfrm>
              <a:off x="643963" y="5007403"/>
              <a:ext cx="266500" cy="33312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300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Investigate DLP alerts in Microsoft 365 compliance</a:t>
            </a:r>
          </a:p>
        </p:txBody>
      </p:sp>
      <p:pic>
        <p:nvPicPr>
          <p:cNvPr id="4" name="Picture 3" descr="screen showing a Data Loss Prevention alert.">
            <a:extLst>
              <a:ext uri="{FF2B5EF4-FFF2-40B4-BE49-F238E27FC236}">
                <a16:creationId xmlns:a16="http://schemas.microsoft.com/office/drawing/2014/main" id="{3C6B44F5-D976-4DEC-9E00-734EA90CC882}"/>
              </a:ext>
            </a:extLst>
          </p:cNvPr>
          <p:cNvPicPr>
            <a:picLocks noChangeAspect="1"/>
          </p:cNvPicPr>
          <p:nvPr/>
        </p:nvPicPr>
        <p:blipFill>
          <a:blip r:embed="rId3"/>
          <a:stretch>
            <a:fillRect/>
          </a:stretch>
        </p:blipFill>
        <p:spPr>
          <a:xfrm>
            <a:off x="3743710" y="1174946"/>
            <a:ext cx="4704580" cy="5242560"/>
          </a:xfrm>
          <a:prstGeom prst="rect">
            <a:avLst/>
          </a:prstGeom>
        </p:spPr>
      </p:pic>
    </p:spTree>
    <p:extLst>
      <p:ext uri="{BB962C8B-B14F-4D97-AF65-F5344CB8AC3E}">
        <p14:creationId xmlns:p14="http://schemas.microsoft.com/office/powerpoint/2010/main" val="15604144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Investigate DLP alerts in Microsoft Cloud App Security</a:t>
            </a:r>
          </a:p>
        </p:txBody>
      </p:sp>
      <p:pic>
        <p:nvPicPr>
          <p:cNvPr id="5" name="Picture 4" descr="A screenshot of a computer&#10;&#10;Description automatically generated">
            <a:extLst>
              <a:ext uri="{FF2B5EF4-FFF2-40B4-BE49-F238E27FC236}">
                <a16:creationId xmlns:a16="http://schemas.microsoft.com/office/drawing/2014/main" id="{189F69DB-96E4-4418-9432-A684633DD3D8}"/>
              </a:ext>
            </a:extLst>
          </p:cNvPr>
          <p:cNvPicPr>
            <a:picLocks noChangeAspect="1"/>
          </p:cNvPicPr>
          <p:nvPr/>
        </p:nvPicPr>
        <p:blipFill>
          <a:blip r:embed="rId3"/>
          <a:stretch>
            <a:fillRect/>
          </a:stretch>
        </p:blipFill>
        <p:spPr>
          <a:xfrm>
            <a:off x="1381602" y="1120690"/>
            <a:ext cx="9428795" cy="5394953"/>
          </a:xfrm>
          <a:prstGeom prst="rect">
            <a:avLst/>
          </a:prstGeom>
        </p:spPr>
      </p:pic>
    </p:spTree>
    <p:extLst>
      <p:ext uri="{BB962C8B-B14F-4D97-AF65-F5344CB8AC3E}">
        <p14:creationId xmlns:p14="http://schemas.microsoft.com/office/powerpoint/2010/main" val="18832788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230" y="2866590"/>
            <a:ext cx="8852145" cy="1520673"/>
          </a:xfrm>
        </p:spPr>
        <p:txBody>
          <a:bodyPr/>
          <a:lstStyle/>
          <a:p>
            <a:r>
              <a:rPr lang="en-US" dirty="0"/>
              <a:t>Lesson 8: Manage insider risk in Microsoft 365</a:t>
            </a:r>
            <a:br>
              <a:rPr lang="en-US" b="1" i="0" dirty="0">
                <a:solidFill>
                  <a:srgbClr val="E3E3E3"/>
                </a:solidFill>
                <a:effectLst/>
                <a:latin typeface="Segoe UI" panose="020B0502040204020203" pitchFamily="34" charset="0"/>
              </a:rPr>
            </a:br>
            <a:br>
              <a:rPr lang="en-US" dirty="0"/>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345463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Explain how insider risk management in Microsoft 365 can help prevent, detect, and contain internal risks in an organization</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dirty="0"/>
              <a:t>Describe the types of built-in, pre-defined policy templates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4076708"/>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219290"/>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82616"/>
            <a:ext cx="4892985" cy="607124"/>
          </a:xfrm>
          <a:prstGeom prst="rect">
            <a:avLst/>
          </a:prstGeom>
          <a:noFill/>
        </p:spPr>
        <p:txBody>
          <a:bodyPr wrap="square" lIns="0" tIns="0" rIns="0" bIns="0" rtlCol="0" anchor="ctr">
            <a:noAutofit/>
          </a:bodyPr>
          <a:lstStyle/>
          <a:p>
            <a:r>
              <a:rPr lang="en-US" sz="1961" dirty="0"/>
              <a:t>List the prerequisites that need to be met before creating insider risk policies</a:t>
            </a:r>
          </a:p>
        </p:txBody>
      </p:sp>
      <p:cxnSp>
        <p:nvCxnSpPr>
          <p:cNvPr id="5" name="Straight Connector 4">
            <a:extLst>
              <a:ext uri="{FF2B5EF4-FFF2-40B4-BE49-F238E27FC236}">
                <a16:creationId xmlns:a16="http://schemas.microsoft.com/office/drawing/2014/main" id="{D8B85D37-6956-47C2-90C8-CA5764FB5BAA}"/>
              </a:ext>
              <a:ext uri="{C183D7F6-B498-43B3-948B-1728B52AA6E4}">
                <adec:decorative xmlns:adec="http://schemas.microsoft.com/office/drawing/2017/decorative" val="1"/>
              </a:ext>
            </a:extLst>
          </p:cNvPr>
          <p:cNvCxnSpPr>
            <a:cxnSpLocks/>
          </p:cNvCxnSpPr>
          <p:nvPr/>
        </p:nvCxnSpPr>
        <p:spPr>
          <a:xfrm>
            <a:off x="1742873" y="5317939"/>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Icon of a wrench">
            <a:extLst>
              <a:ext uri="{FF2B5EF4-FFF2-40B4-BE49-F238E27FC236}">
                <a16:creationId xmlns:a16="http://schemas.microsoft.com/office/drawing/2014/main" id="{AB57B5A7-E269-4A88-9BB5-8683EB6A2C42}"/>
              </a:ext>
            </a:extLst>
          </p:cNvPr>
          <p:cNvPicPr>
            <a:picLocks noChangeAspect="1"/>
          </p:cNvPicPr>
          <p:nvPr/>
        </p:nvPicPr>
        <p:blipFill>
          <a:blip r:embed="rId3"/>
          <a:stretch>
            <a:fillRect/>
          </a:stretch>
        </p:blipFill>
        <p:spPr>
          <a:xfrm>
            <a:off x="528644" y="5496103"/>
            <a:ext cx="933776" cy="933776"/>
          </a:xfrm>
          <a:prstGeom prst="rect">
            <a:avLst/>
          </a:prstGeom>
        </p:spPr>
      </p:pic>
      <p:sp>
        <p:nvSpPr>
          <p:cNvPr id="8" name="TextBox 7">
            <a:extLst>
              <a:ext uri="{FF2B5EF4-FFF2-40B4-BE49-F238E27FC236}">
                <a16:creationId xmlns:a16="http://schemas.microsoft.com/office/drawing/2014/main" id="{8891B5F7-DA5E-4132-B9A6-FE0180940232}"/>
              </a:ext>
            </a:extLst>
          </p:cNvPr>
          <p:cNvSpPr txBox="1"/>
          <p:nvPr/>
        </p:nvSpPr>
        <p:spPr>
          <a:xfrm>
            <a:off x="1695525" y="5657459"/>
            <a:ext cx="4892985" cy="609569"/>
          </a:xfrm>
          <a:prstGeom prst="rect">
            <a:avLst/>
          </a:prstGeom>
          <a:noFill/>
        </p:spPr>
        <p:txBody>
          <a:bodyPr wrap="square" lIns="0" tIns="0" rIns="0" bIns="0" rtlCol="0" anchor="ctr">
            <a:noAutofit/>
          </a:bodyPr>
          <a:lstStyle/>
          <a:p>
            <a:r>
              <a:rPr lang="en-US" sz="1961" dirty="0"/>
              <a:t>Explain the types of actions you can take on an insider risk management case</a:t>
            </a:r>
          </a:p>
        </p:txBody>
      </p:sp>
    </p:spTree>
    <p:extLst>
      <p:ext uri="{BB962C8B-B14F-4D97-AF65-F5344CB8AC3E}">
        <p14:creationId xmlns:p14="http://schemas.microsoft.com/office/powerpoint/2010/main" val="355206560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Insider risk management explained</a:t>
            </a:r>
          </a:p>
        </p:txBody>
      </p:sp>
      <p:sp>
        <p:nvSpPr>
          <p:cNvPr id="3" name="Text Placeholder 2">
            <a:extLst>
              <a:ext uri="{FF2B5EF4-FFF2-40B4-BE49-F238E27FC236}">
                <a16:creationId xmlns:a16="http://schemas.microsoft.com/office/drawing/2014/main" id="{7F3950B4-8AA3-E54A-A0FD-E9AF02B259D2}"/>
              </a:ext>
            </a:extLst>
          </p:cNvPr>
          <p:cNvSpPr>
            <a:spLocks noGrp="1"/>
          </p:cNvSpPr>
          <p:nvPr>
            <p:ph type="body" sz="quarter" idx="11"/>
          </p:nvPr>
        </p:nvSpPr>
        <p:spPr>
          <a:xfrm>
            <a:off x="1389459" y="1126696"/>
            <a:ext cx="10383899" cy="777240"/>
          </a:xfrm>
        </p:spPr>
        <p:txBody>
          <a:bodyPr/>
          <a:lstStyle/>
          <a:p>
            <a:endParaRPr lang="en-US" sz="2000" dirty="0"/>
          </a:p>
        </p:txBody>
      </p:sp>
      <p:pic>
        <p:nvPicPr>
          <p:cNvPr id="5" name="Picture 4" descr="types of risks and violations from insiders.">
            <a:extLst>
              <a:ext uri="{FF2B5EF4-FFF2-40B4-BE49-F238E27FC236}">
                <a16:creationId xmlns:a16="http://schemas.microsoft.com/office/drawing/2014/main" id="{C4134366-07D8-4315-A90A-D6639EB0CFA7}"/>
              </a:ext>
            </a:extLst>
          </p:cNvPr>
          <p:cNvPicPr>
            <a:picLocks noChangeAspect="1"/>
          </p:cNvPicPr>
          <p:nvPr/>
        </p:nvPicPr>
        <p:blipFill>
          <a:blip r:embed="rId3"/>
          <a:stretch>
            <a:fillRect/>
          </a:stretch>
        </p:blipFill>
        <p:spPr>
          <a:xfrm>
            <a:off x="643738" y="1120690"/>
            <a:ext cx="11129619" cy="5296816"/>
          </a:xfrm>
          <a:prstGeom prst="rect">
            <a:avLst/>
          </a:prstGeom>
        </p:spPr>
      </p:pic>
    </p:spTree>
    <p:extLst>
      <p:ext uri="{BB962C8B-B14F-4D97-AF65-F5344CB8AC3E}">
        <p14:creationId xmlns:p14="http://schemas.microsoft.com/office/powerpoint/2010/main" val="30009062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FEFB-5C68-45EC-B846-C13B0018DF02}"/>
              </a:ext>
            </a:extLst>
          </p:cNvPr>
          <p:cNvSpPr>
            <a:spLocks noGrp="1"/>
          </p:cNvSpPr>
          <p:nvPr>
            <p:ph type="title"/>
          </p:nvPr>
        </p:nvSpPr>
        <p:spPr/>
        <p:txBody>
          <a:bodyPr/>
          <a:lstStyle/>
          <a:p>
            <a:r>
              <a:rPr lang="bs-Latn-BA" dirty="0"/>
              <a:t>Lesson introduction</a:t>
            </a:r>
            <a:endParaRPr lang="en-IN" dirty="0"/>
          </a:p>
        </p:txBody>
      </p:sp>
      <p:sp>
        <p:nvSpPr>
          <p:cNvPr id="6" name="TextBox 5">
            <a:extLst>
              <a:ext uri="{FF2B5EF4-FFF2-40B4-BE49-F238E27FC236}">
                <a16:creationId xmlns:a16="http://schemas.microsoft.com/office/drawing/2014/main" id="{31E37E40-6A8B-4349-9A87-C2E3D66A2E9D}"/>
              </a:ext>
            </a:extLst>
          </p:cNvPr>
          <p:cNvSpPr txBox="1"/>
          <p:nvPr/>
        </p:nvSpPr>
        <p:spPr>
          <a:xfrm>
            <a:off x="588263" y="1062010"/>
            <a:ext cx="6134923" cy="430827"/>
          </a:xfrm>
          <a:prstGeom prst="rect">
            <a:avLst/>
          </a:prstGeom>
          <a:noFill/>
        </p:spPr>
        <p:txBody>
          <a:bodyPr wrap="none" lIns="0" tIns="0" rIns="0" bIns="0" rtlCol="0">
            <a:noAutofit/>
          </a:bodyPr>
          <a:lstStyle/>
          <a:p>
            <a:r>
              <a:rPr lang="en-US" sz="2157" dirty="0">
                <a:latin typeface="+mj-lt"/>
              </a:rPr>
              <a:t>After this lesson, you will be able to:</a:t>
            </a:r>
          </a:p>
        </p:txBody>
      </p:sp>
      <p:pic>
        <p:nvPicPr>
          <p:cNvPr id="33" name="Picture 32" descr="Icon of circular arrow">
            <a:extLst>
              <a:ext uri="{FF2B5EF4-FFF2-40B4-BE49-F238E27FC236}">
                <a16:creationId xmlns:a16="http://schemas.microsoft.com/office/drawing/2014/main" id="{20C756F9-E971-4EA1-A479-9EF9F205F739}"/>
              </a:ext>
            </a:extLst>
          </p:cNvPr>
          <p:cNvPicPr>
            <a:picLocks noChangeAspect="1"/>
          </p:cNvPicPr>
          <p:nvPr/>
        </p:nvPicPr>
        <p:blipFill>
          <a:blip r:embed="rId2"/>
          <a:stretch>
            <a:fillRect/>
          </a:stretch>
        </p:blipFill>
        <p:spPr>
          <a:xfrm>
            <a:off x="588618" y="1595059"/>
            <a:ext cx="933776" cy="933776"/>
          </a:xfrm>
          <a:prstGeom prst="rect">
            <a:avLst/>
          </a:prstGeom>
        </p:spPr>
      </p:pic>
      <p:sp>
        <p:nvSpPr>
          <p:cNvPr id="11" name="TextBox 10">
            <a:extLst>
              <a:ext uri="{FF2B5EF4-FFF2-40B4-BE49-F238E27FC236}">
                <a16:creationId xmlns:a16="http://schemas.microsoft.com/office/drawing/2014/main" id="{6B184EB3-D240-44C9-873E-BB4999F29478}"/>
              </a:ext>
            </a:extLst>
          </p:cNvPr>
          <p:cNvSpPr txBox="1"/>
          <p:nvPr/>
        </p:nvSpPr>
        <p:spPr>
          <a:xfrm>
            <a:off x="1755499" y="1758385"/>
            <a:ext cx="4892985" cy="607124"/>
          </a:xfrm>
          <a:prstGeom prst="rect">
            <a:avLst/>
          </a:prstGeom>
          <a:noFill/>
        </p:spPr>
        <p:txBody>
          <a:bodyPr wrap="square" lIns="0" tIns="0" rIns="0" bIns="0" rtlCol="0" anchor="ctr">
            <a:noAutofit/>
          </a:bodyPr>
          <a:lstStyle/>
          <a:p>
            <a:r>
              <a:rPr lang="en-US" sz="1961" dirty="0"/>
              <a:t>Define security threats</a:t>
            </a:r>
          </a:p>
        </p:txBody>
      </p:sp>
      <p:cxnSp>
        <p:nvCxnSpPr>
          <p:cNvPr id="12" name="Straight Connector 11">
            <a:extLst>
              <a:ext uri="{FF2B5EF4-FFF2-40B4-BE49-F238E27FC236}">
                <a16:creationId xmlns:a16="http://schemas.microsoft.com/office/drawing/2014/main" id="{FB9C0757-A0F8-406B-8C65-E2607069EE9D}"/>
              </a:ext>
              <a:ext uri="{C183D7F6-B498-43B3-948B-1728B52AA6E4}">
                <adec:decorative xmlns:adec="http://schemas.microsoft.com/office/drawing/2017/decorative" val="1"/>
              </a:ext>
            </a:extLst>
          </p:cNvPr>
          <p:cNvCxnSpPr>
            <a:cxnSpLocks/>
          </p:cNvCxnSpPr>
          <p:nvPr/>
        </p:nvCxnSpPr>
        <p:spPr>
          <a:xfrm>
            <a:off x="1755654" y="2705506"/>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6" name="Picture 35" descr="Icon of a wrench">
            <a:extLst>
              <a:ext uri="{FF2B5EF4-FFF2-40B4-BE49-F238E27FC236}">
                <a16:creationId xmlns:a16="http://schemas.microsoft.com/office/drawing/2014/main" id="{D7E9D414-98ED-4863-A7E4-EAC58336A8C5}"/>
              </a:ext>
            </a:extLst>
          </p:cNvPr>
          <p:cNvPicPr>
            <a:picLocks noChangeAspect="1"/>
          </p:cNvPicPr>
          <p:nvPr/>
        </p:nvPicPr>
        <p:blipFill>
          <a:blip r:embed="rId3"/>
          <a:stretch>
            <a:fillRect/>
          </a:stretch>
        </p:blipFill>
        <p:spPr>
          <a:xfrm>
            <a:off x="588618" y="2883670"/>
            <a:ext cx="933776" cy="933776"/>
          </a:xfrm>
          <a:prstGeom prst="rect">
            <a:avLst/>
          </a:prstGeom>
        </p:spPr>
      </p:pic>
      <p:sp>
        <p:nvSpPr>
          <p:cNvPr id="44" name="TextBox 43">
            <a:extLst>
              <a:ext uri="{FF2B5EF4-FFF2-40B4-BE49-F238E27FC236}">
                <a16:creationId xmlns:a16="http://schemas.microsoft.com/office/drawing/2014/main" id="{45665C63-EED8-4AF7-8988-DCB456984CDA}"/>
              </a:ext>
            </a:extLst>
          </p:cNvPr>
          <p:cNvSpPr txBox="1"/>
          <p:nvPr/>
        </p:nvSpPr>
        <p:spPr>
          <a:xfrm>
            <a:off x="1755499" y="3045026"/>
            <a:ext cx="4892985" cy="609569"/>
          </a:xfrm>
          <a:prstGeom prst="rect">
            <a:avLst/>
          </a:prstGeom>
          <a:noFill/>
        </p:spPr>
        <p:txBody>
          <a:bodyPr wrap="square" lIns="0" tIns="0" rIns="0" bIns="0" rtlCol="0" anchor="ctr">
            <a:noAutofit/>
          </a:bodyPr>
          <a:lstStyle/>
          <a:p>
            <a:r>
              <a:rPr lang="en-US" sz="1961"/>
              <a:t>Describe </a:t>
            </a:r>
            <a:r>
              <a:rPr lang="en-US" sz="1961" dirty="0"/>
              <a:t>common threats</a:t>
            </a:r>
          </a:p>
        </p:txBody>
      </p:sp>
      <p:cxnSp>
        <p:nvCxnSpPr>
          <p:cNvPr id="45" name="Straight Connector 44">
            <a:extLst>
              <a:ext uri="{FF2B5EF4-FFF2-40B4-BE49-F238E27FC236}">
                <a16:creationId xmlns:a16="http://schemas.microsoft.com/office/drawing/2014/main" id="{123B06C9-4B80-489D-A20B-01AC46DEBB04}"/>
              </a:ext>
              <a:ext uri="{C183D7F6-B498-43B3-948B-1728B52AA6E4}">
                <adec:decorative xmlns:adec="http://schemas.microsoft.com/office/drawing/2017/decorative" val="1"/>
              </a:ext>
            </a:extLst>
          </p:cNvPr>
          <p:cNvCxnSpPr>
            <a:cxnSpLocks/>
          </p:cNvCxnSpPr>
          <p:nvPr/>
        </p:nvCxnSpPr>
        <p:spPr>
          <a:xfrm>
            <a:off x="1749755" y="3976420"/>
            <a:ext cx="4892985"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1" descr="Icon of circular arrow">
            <a:extLst>
              <a:ext uri="{FF2B5EF4-FFF2-40B4-BE49-F238E27FC236}">
                <a16:creationId xmlns:a16="http://schemas.microsoft.com/office/drawing/2014/main" id="{DF004E68-83B5-4D50-BD47-22359F7564E7}"/>
              </a:ext>
            </a:extLst>
          </p:cNvPr>
          <p:cNvPicPr>
            <a:picLocks noChangeAspect="1"/>
          </p:cNvPicPr>
          <p:nvPr/>
        </p:nvPicPr>
        <p:blipFill>
          <a:blip r:embed="rId2"/>
          <a:stretch>
            <a:fillRect/>
          </a:stretch>
        </p:blipFill>
        <p:spPr>
          <a:xfrm>
            <a:off x="546338" y="4183893"/>
            <a:ext cx="933776" cy="933776"/>
          </a:xfrm>
          <a:prstGeom prst="rect">
            <a:avLst/>
          </a:prstGeom>
        </p:spPr>
      </p:pic>
      <p:sp>
        <p:nvSpPr>
          <p:cNvPr id="4" name="TextBox 3">
            <a:extLst>
              <a:ext uri="{FF2B5EF4-FFF2-40B4-BE49-F238E27FC236}">
                <a16:creationId xmlns:a16="http://schemas.microsoft.com/office/drawing/2014/main" id="{06FA403C-35CF-44AC-BDA2-DA9108413898}"/>
              </a:ext>
            </a:extLst>
          </p:cNvPr>
          <p:cNvSpPr txBox="1"/>
          <p:nvPr/>
        </p:nvSpPr>
        <p:spPr>
          <a:xfrm>
            <a:off x="1713219" y="4347219"/>
            <a:ext cx="4892985" cy="607124"/>
          </a:xfrm>
          <a:prstGeom prst="rect">
            <a:avLst/>
          </a:prstGeom>
          <a:noFill/>
        </p:spPr>
        <p:txBody>
          <a:bodyPr wrap="square" lIns="0" tIns="0" rIns="0" bIns="0" rtlCol="0" anchor="ctr">
            <a:noAutofit/>
          </a:bodyPr>
          <a:lstStyle/>
          <a:p>
            <a:r>
              <a:rPr lang="en-US" sz="1961" dirty="0"/>
              <a:t>Explain how the threat landscape is evolving</a:t>
            </a:r>
          </a:p>
        </p:txBody>
      </p:sp>
    </p:spTree>
    <p:extLst>
      <p:ext uri="{BB962C8B-B14F-4D97-AF65-F5344CB8AC3E}">
        <p14:creationId xmlns:p14="http://schemas.microsoft.com/office/powerpoint/2010/main" val="29146351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347523" y="257614"/>
            <a:ext cx="11341268" cy="680196"/>
          </a:xfrm>
        </p:spPr>
        <p:txBody>
          <a:bodyPr/>
          <a:lstStyle/>
          <a:p>
            <a:r>
              <a:rPr lang="en-US" dirty="0"/>
              <a:t>Insider risk management workflow</a:t>
            </a:r>
          </a:p>
        </p:txBody>
      </p:sp>
      <p:pic>
        <p:nvPicPr>
          <p:cNvPr id="6" name="Picture 5" descr="Graphical user interface&#10;&#10;Description automatically generated">
            <a:extLst>
              <a:ext uri="{FF2B5EF4-FFF2-40B4-BE49-F238E27FC236}">
                <a16:creationId xmlns:a16="http://schemas.microsoft.com/office/drawing/2014/main" id="{8DDECDFD-FE03-4877-B577-619FD46609FB}"/>
              </a:ext>
            </a:extLst>
          </p:cNvPr>
          <p:cNvPicPr>
            <a:picLocks noChangeAspect="1"/>
          </p:cNvPicPr>
          <p:nvPr/>
        </p:nvPicPr>
        <p:blipFill>
          <a:blip r:embed="rId3"/>
          <a:stretch>
            <a:fillRect/>
          </a:stretch>
        </p:blipFill>
        <p:spPr>
          <a:xfrm>
            <a:off x="942339" y="1081897"/>
            <a:ext cx="10307321" cy="5325449"/>
          </a:xfrm>
          <a:prstGeom prst="rect">
            <a:avLst/>
          </a:prstGeom>
        </p:spPr>
      </p:pic>
    </p:spTree>
    <p:extLst>
      <p:ext uri="{BB962C8B-B14F-4D97-AF65-F5344CB8AC3E}">
        <p14:creationId xmlns:p14="http://schemas.microsoft.com/office/powerpoint/2010/main" val="4142511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BDD6-414C-454C-9FE7-20496BF5D795}"/>
              </a:ext>
            </a:extLst>
          </p:cNvPr>
          <p:cNvSpPr>
            <a:spLocks noGrp="1"/>
          </p:cNvSpPr>
          <p:nvPr>
            <p:ph type="title"/>
          </p:nvPr>
        </p:nvSpPr>
        <p:spPr/>
        <p:txBody>
          <a:bodyPr/>
          <a:lstStyle/>
          <a:p>
            <a:r>
              <a:rPr lang="en-US" dirty="0"/>
              <a:t>Manage insider risk policies</a:t>
            </a:r>
          </a:p>
        </p:txBody>
      </p:sp>
      <p:sp>
        <p:nvSpPr>
          <p:cNvPr id="5" name="Text Placeholder 4">
            <a:extLst>
              <a:ext uri="{FF2B5EF4-FFF2-40B4-BE49-F238E27FC236}">
                <a16:creationId xmlns:a16="http://schemas.microsoft.com/office/drawing/2014/main" id="{C5BB18E3-3A27-4ECE-AC6A-48DD26B20F73}"/>
              </a:ext>
            </a:extLst>
          </p:cNvPr>
          <p:cNvSpPr>
            <a:spLocks noGrp="1"/>
          </p:cNvSpPr>
          <p:nvPr>
            <p:ph type="body" sz="quarter" idx="24"/>
          </p:nvPr>
        </p:nvSpPr>
        <p:spPr>
          <a:solidFill>
            <a:srgbClr val="243A5E"/>
          </a:solidFill>
        </p:spPr>
        <p:txBody>
          <a:bodyPr/>
          <a:lstStyle/>
          <a:p>
            <a:pPr>
              <a:spcBef>
                <a:spcPts val="0"/>
              </a:spcBef>
              <a:spcAft>
                <a:spcPts val="0"/>
              </a:spcAft>
            </a:pPr>
            <a:r>
              <a:rPr lang="en-US" sz="2400" dirty="0"/>
              <a:t>Policy templates</a:t>
            </a:r>
            <a:endParaRPr lang="en-US" sz="2400" b="0" dirty="0">
              <a:latin typeface="+mn-lt"/>
            </a:endParaRPr>
          </a:p>
        </p:txBody>
      </p:sp>
      <p:sp>
        <p:nvSpPr>
          <p:cNvPr id="20" name="Text Placeholder 19">
            <a:extLst>
              <a:ext uri="{FF2B5EF4-FFF2-40B4-BE49-F238E27FC236}">
                <a16:creationId xmlns:a16="http://schemas.microsoft.com/office/drawing/2014/main" id="{60BD3F2F-CA6F-4017-8301-70E1DB06AF7F}"/>
              </a:ext>
            </a:extLst>
          </p:cNvPr>
          <p:cNvSpPr>
            <a:spLocks noGrp="1"/>
          </p:cNvSpPr>
          <p:nvPr>
            <p:ph type="body" sz="quarter" idx="12"/>
          </p:nvPr>
        </p:nvSpPr>
        <p:spPr/>
        <p:txBody>
          <a:bodyPr/>
          <a:lstStyle/>
          <a:p>
            <a:r>
              <a:rPr lang="en-US" sz="2400" dirty="0"/>
              <a:t>Departing employee data theft</a:t>
            </a:r>
          </a:p>
        </p:txBody>
      </p:sp>
      <p:sp>
        <p:nvSpPr>
          <p:cNvPr id="24" name="Text Placeholder 23">
            <a:extLst>
              <a:ext uri="{FF2B5EF4-FFF2-40B4-BE49-F238E27FC236}">
                <a16:creationId xmlns:a16="http://schemas.microsoft.com/office/drawing/2014/main" id="{CACCD493-FE18-43CB-95BB-718FC162DCAC}"/>
              </a:ext>
            </a:extLst>
          </p:cNvPr>
          <p:cNvSpPr>
            <a:spLocks noGrp="1"/>
          </p:cNvSpPr>
          <p:nvPr>
            <p:ph type="body" sz="quarter" idx="28"/>
          </p:nvPr>
        </p:nvSpPr>
        <p:spPr/>
        <p:txBody>
          <a:bodyPr/>
          <a:lstStyle/>
          <a:p>
            <a:r>
              <a:rPr lang="en-US" sz="2400" dirty="0"/>
              <a:t>Data leaks</a:t>
            </a:r>
          </a:p>
        </p:txBody>
      </p:sp>
      <p:sp>
        <p:nvSpPr>
          <p:cNvPr id="27" name="Text Placeholder 26">
            <a:extLst>
              <a:ext uri="{FF2B5EF4-FFF2-40B4-BE49-F238E27FC236}">
                <a16:creationId xmlns:a16="http://schemas.microsoft.com/office/drawing/2014/main" id="{0B0A57CA-2DAF-4C83-AF55-2CEFAA433862}"/>
              </a:ext>
            </a:extLst>
          </p:cNvPr>
          <p:cNvSpPr>
            <a:spLocks noGrp="1"/>
          </p:cNvSpPr>
          <p:nvPr>
            <p:ph type="body" sz="quarter" idx="31"/>
          </p:nvPr>
        </p:nvSpPr>
        <p:spPr/>
        <p:txBody>
          <a:bodyPr/>
          <a:lstStyle/>
          <a:p>
            <a:r>
              <a:rPr lang="en-US" sz="2400" dirty="0"/>
              <a:t>Offensive language in email</a:t>
            </a:r>
          </a:p>
        </p:txBody>
      </p:sp>
      <p:sp>
        <p:nvSpPr>
          <p:cNvPr id="6" name="Text Placeholder 5">
            <a:extLst>
              <a:ext uri="{FF2B5EF4-FFF2-40B4-BE49-F238E27FC236}">
                <a16:creationId xmlns:a16="http://schemas.microsoft.com/office/drawing/2014/main" id="{0E3D4843-1EB4-4B0C-94E0-BC902EB5D549}"/>
              </a:ext>
            </a:extLst>
          </p:cNvPr>
          <p:cNvSpPr>
            <a:spLocks noGrp="1"/>
          </p:cNvSpPr>
          <p:nvPr>
            <p:ph type="body" sz="quarter" idx="26"/>
          </p:nvPr>
        </p:nvSpPr>
        <p:spPr>
          <a:solidFill>
            <a:srgbClr val="243A5E"/>
          </a:solidFill>
        </p:spPr>
        <p:txBody>
          <a:bodyPr/>
          <a:lstStyle/>
          <a:p>
            <a:pPr lvl="0">
              <a:spcBef>
                <a:spcPts val="0"/>
              </a:spcBef>
              <a:spcAft>
                <a:spcPts val="0"/>
              </a:spcAft>
            </a:pPr>
            <a:r>
              <a:rPr lang="en-US" sz="2400" dirty="0"/>
              <a:t>Policy settings</a:t>
            </a:r>
            <a:endParaRPr lang="en-US" sz="2400" b="0" dirty="0">
              <a:latin typeface="+mn-lt"/>
            </a:endParaRPr>
          </a:p>
        </p:txBody>
      </p:sp>
      <p:sp>
        <p:nvSpPr>
          <p:cNvPr id="23" name="Text Placeholder 22">
            <a:extLst>
              <a:ext uri="{FF2B5EF4-FFF2-40B4-BE49-F238E27FC236}">
                <a16:creationId xmlns:a16="http://schemas.microsoft.com/office/drawing/2014/main" id="{4BEA6C56-4911-4179-A092-64B0CB9C4223}"/>
              </a:ext>
            </a:extLst>
          </p:cNvPr>
          <p:cNvSpPr>
            <a:spLocks noGrp="1"/>
          </p:cNvSpPr>
          <p:nvPr>
            <p:ph type="body" sz="quarter" idx="27"/>
          </p:nvPr>
        </p:nvSpPr>
        <p:spPr/>
        <p:txBody>
          <a:bodyPr/>
          <a:lstStyle/>
          <a:p>
            <a:r>
              <a:rPr lang="en-US" sz="2400" dirty="0"/>
              <a:t>Privacy and Indicators</a:t>
            </a:r>
          </a:p>
        </p:txBody>
      </p:sp>
      <p:sp>
        <p:nvSpPr>
          <p:cNvPr id="26" name="Text Placeholder 25">
            <a:extLst>
              <a:ext uri="{FF2B5EF4-FFF2-40B4-BE49-F238E27FC236}">
                <a16:creationId xmlns:a16="http://schemas.microsoft.com/office/drawing/2014/main" id="{D918311C-8F52-4A54-945F-8BE983F8E92C}"/>
              </a:ext>
            </a:extLst>
          </p:cNvPr>
          <p:cNvSpPr>
            <a:spLocks noGrp="1"/>
          </p:cNvSpPr>
          <p:nvPr>
            <p:ph type="body" sz="quarter" idx="30"/>
          </p:nvPr>
        </p:nvSpPr>
        <p:spPr/>
        <p:txBody>
          <a:bodyPr/>
          <a:lstStyle/>
          <a:p>
            <a:r>
              <a:rPr lang="en-US" sz="2400" dirty="0"/>
              <a:t>Policy timeframes</a:t>
            </a:r>
          </a:p>
        </p:txBody>
      </p:sp>
      <p:sp>
        <p:nvSpPr>
          <p:cNvPr id="3" name="Text Placeholder 2">
            <a:extLst>
              <a:ext uri="{FF2B5EF4-FFF2-40B4-BE49-F238E27FC236}">
                <a16:creationId xmlns:a16="http://schemas.microsoft.com/office/drawing/2014/main" id="{3C8ECB7F-1CD9-4C6E-B58F-F72F91C425E4}"/>
              </a:ext>
            </a:extLst>
          </p:cNvPr>
          <p:cNvSpPr>
            <a:spLocks noGrp="1"/>
          </p:cNvSpPr>
          <p:nvPr>
            <p:ph type="body" sz="quarter" idx="33"/>
          </p:nvPr>
        </p:nvSpPr>
        <p:spPr/>
        <p:txBody>
          <a:bodyPr/>
          <a:lstStyle/>
          <a:p>
            <a:r>
              <a:rPr lang="en-US" sz="2400" dirty="0"/>
              <a:t>Intelligent detections</a:t>
            </a:r>
          </a:p>
        </p:txBody>
      </p:sp>
    </p:spTree>
    <p:extLst>
      <p:ext uri="{BB962C8B-B14F-4D97-AF65-F5344CB8AC3E}">
        <p14:creationId xmlns:p14="http://schemas.microsoft.com/office/powerpoint/2010/main" val="280041908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2F0-EDA0-4919-9A33-DA32D50B937F}"/>
              </a:ext>
            </a:extLst>
          </p:cNvPr>
          <p:cNvSpPr>
            <a:spLocks noGrp="1"/>
          </p:cNvSpPr>
          <p:nvPr>
            <p:ph type="title"/>
          </p:nvPr>
        </p:nvSpPr>
        <p:spPr>
          <a:xfrm>
            <a:off x="588263" y="497958"/>
            <a:ext cx="11018520" cy="430826"/>
          </a:xfrm>
        </p:spPr>
        <p:txBody>
          <a:bodyPr/>
          <a:lstStyle/>
          <a:p>
            <a:r>
              <a:rPr lang="en-US" dirty="0"/>
              <a:t>Guided demonstration – Insider risk management</a:t>
            </a:r>
          </a:p>
        </p:txBody>
      </p:sp>
      <p:sp>
        <p:nvSpPr>
          <p:cNvPr id="3" name="Rectangle 2">
            <a:extLst>
              <a:ext uri="{FF2B5EF4-FFF2-40B4-BE49-F238E27FC236}">
                <a16:creationId xmlns:a16="http://schemas.microsoft.com/office/drawing/2014/main" id="{7DBCEFBF-1A58-4AC5-A201-44589DD26260}"/>
              </a:ext>
              <a:ext uri="{C183D7F6-B498-43B3-948B-1728B52AA6E4}">
                <adec:decorative xmlns:adec="http://schemas.microsoft.com/office/drawing/2017/decorative" val="0"/>
              </a:ext>
            </a:extLst>
          </p:cNvPr>
          <p:cNvSpPr/>
          <p:nvPr/>
        </p:nvSpPr>
        <p:spPr bwMode="auto">
          <a:xfrm>
            <a:off x="568047" y="1720818"/>
            <a:ext cx="4229303" cy="3668068"/>
          </a:xfrm>
          <a:prstGeom prst="rect">
            <a:avLst/>
          </a:prstGeom>
          <a:solidFill>
            <a:schemeClr val="bg1">
              <a:lumMod val="95000"/>
            </a:schemeClr>
          </a:solid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79285" tIns="134464" rIns="179285" bIns="134464" numCol="1" spcCol="0" rtlCol="0" fromWordArt="0" anchor="t" anchorCtr="0" forceAA="0" compatLnSpc="1">
            <a:prstTxWarp prst="textNoShape">
              <a:avLst/>
            </a:prstTxWarp>
            <a:noAutofit/>
          </a:bodyPr>
          <a:lstStyle/>
          <a:p>
            <a:pPr lvl="0" fontAlgn="base"/>
            <a:r>
              <a:rPr lang="en-US" sz="2353" dirty="0">
                <a:latin typeface="Segoe UI Semibold"/>
              </a:rPr>
              <a:t>Scenario:</a:t>
            </a:r>
          </a:p>
          <a:p>
            <a:pPr marL="0" lvl="1" fontAlgn="base"/>
            <a:r>
              <a:rPr lang="en-US" sz="2353" dirty="0"/>
              <a:t>You are the security operations analyst and want to protect your organization from insider risks.</a:t>
            </a:r>
          </a:p>
        </p:txBody>
      </p:sp>
      <p:sp>
        <p:nvSpPr>
          <p:cNvPr id="4" name="Rectangle 3">
            <a:extLst>
              <a:ext uri="{FF2B5EF4-FFF2-40B4-BE49-F238E27FC236}">
                <a16:creationId xmlns:a16="http://schemas.microsoft.com/office/drawing/2014/main" id="{32ACE743-2610-4C45-9299-E5997950E4F7}"/>
              </a:ext>
              <a:ext uri="{C183D7F6-B498-43B3-948B-1728B52AA6E4}">
                <adec:decorative xmlns:adec="http://schemas.microsoft.com/office/drawing/2017/decorative" val="1"/>
              </a:ext>
            </a:extLst>
          </p:cNvPr>
          <p:cNvSpPr/>
          <p:nvPr/>
        </p:nvSpPr>
        <p:spPr bwMode="auto">
          <a:xfrm>
            <a:off x="4974666" y="1720818"/>
            <a:ext cx="6649288" cy="4560712"/>
          </a:xfrm>
          <a:prstGeom prst="rec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lvl="0" fontAlgn="base"/>
            <a:endParaRPr lang="en-US" sz="1961" dirty="0">
              <a:latin typeface="+mj-lt"/>
            </a:endParaRPr>
          </a:p>
        </p:txBody>
      </p:sp>
      <p:sp>
        <p:nvSpPr>
          <p:cNvPr id="5" name="Oval 4">
            <a:extLst>
              <a:ext uri="{FF2B5EF4-FFF2-40B4-BE49-F238E27FC236}">
                <a16:creationId xmlns:a16="http://schemas.microsoft.com/office/drawing/2014/main" id="{6702F31D-D439-4716-A2C7-1866D949A71E}"/>
              </a:ext>
            </a:extLst>
          </p:cNvPr>
          <p:cNvSpPr/>
          <p:nvPr/>
        </p:nvSpPr>
        <p:spPr bwMode="auto">
          <a:xfrm>
            <a:off x="5198832" y="2146442"/>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ea typeface="Segoe UI" pitchFamily="34" charset="0"/>
                <a:cs typeface="Segoe UI" pitchFamily="34" charset="0"/>
              </a:rPr>
              <a:t>Task 1</a:t>
            </a:r>
            <a:endParaRPr lang="en-IN" sz="1961" dirty="0">
              <a:solidFill>
                <a:schemeClr val="tx1"/>
              </a:solidFill>
              <a:latin typeface="+mj-lt"/>
              <a:ea typeface="Segoe UI" pitchFamily="34" charset="0"/>
              <a:cs typeface="Segoe UI" pitchFamily="34" charset="0"/>
            </a:endParaRPr>
          </a:p>
        </p:txBody>
      </p:sp>
      <p:sp>
        <p:nvSpPr>
          <p:cNvPr id="6" name="TextBox 5">
            <a:extLst>
              <a:ext uri="{FF2B5EF4-FFF2-40B4-BE49-F238E27FC236}">
                <a16:creationId xmlns:a16="http://schemas.microsoft.com/office/drawing/2014/main" id="{677F88CA-C9AC-476B-A4BB-EC8F4EC99FA3}"/>
              </a:ext>
            </a:extLst>
          </p:cNvPr>
          <p:cNvSpPr txBox="1"/>
          <p:nvPr/>
        </p:nvSpPr>
        <p:spPr>
          <a:xfrm>
            <a:off x="6407284" y="2476368"/>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Detect risky activities</a:t>
            </a:r>
            <a:endParaRPr lang="en-US" sz="2353" dirty="0"/>
          </a:p>
        </p:txBody>
      </p:sp>
      <p:sp>
        <p:nvSpPr>
          <p:cNvPr id="7" name="Oval 6">
            <a:extLst>
              <a:ext uri="{FF2B5EF4-FFF2-40B4-BE49-F238E27FC236}">
                <a16:creationId xmlns:a16="http://schemas.microsoft.com/office/drawing/2014/main" id="{ADDA7DAD-F953-4E1E-AAF0-953EDE02CECF}"/>
              </a:ext>
            </a:extLst>
          </p:cNvPr>
          <p:cNvSpPr/>
          <p:nvPr/>
        </p:nvSpPr>
        <p:spPr bwMode="auto">
          <a:xfrm>
            <a:off x="5198832" y="3484144"/>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2</a:t>
            </a:r>
            <a:endParaRPr lang="en-IN" sz="1961" dirty="0">
              <a:solidFill>
                <a:schemeClr val="tx1"/>
              </a:solidFill>
              <a:latin typeface="+mj-lt"/>
              <a:cs typeface="Segoe UI" pitchFamily="34" charset="0"/>
            </a:endParaRPr>
          </a:p>
        </p:txBody>
      </p:sp>
      <p:sp>
        <p:nvSpPr>
          <p:cNvPr id="8" name="TextBox 7">
            <a:extLst>
              <a:ext uri="{FF2B5EF4-FFF2-40B4-BE49-F238E27FC236}">
                <a16:creationId xmlns:a16="http://schemas.microsoft.com/office/drawing/2014/main" id="{16D498BC-420F-4937-885C-FC47606896C8}"/>
              </a:ext>
            </a:extLst>
          </p:cNvPr>
          <p:cNvSpPr txBox="1"/>
          <p:nvPr/>
        </p:nvSpPr>
        <p:spPr>
          <a:xfrm>
            <a:off x="6426102" y="3779828"/>
            <a:ext cx="4992505" cy="362087"/>
          </a:xfrm>
          <a:prstGeom prst="rect">
            <a:avLst/>
          </a:prstGeom>
          <a:noFill/>
        </p:spPr>
        <p:txBody>
          <a:bodyPr wrap="square" lIns="0" tIns="0" rIns="0" bIns="0" rtlCol="0">
            <a:spAutoFit/>
          </a:bodyPr>
          <a:lstStyle/>
          <a:p>
            <a:r>
              <a:rPr lang="en-US" sz="2353" dirty="0"/>
              <a:t>Investigate alerts</a:t>
            </a:r>
            <a:endParaRPr lang="en-IN" sz="2353" dirty="0"/>
          </a:p>
        </p:txBody>
      </p:sp>
      <p:sp>
        <p:nvSpPr>
          <p:cNvPr id="10" name="Oval 9">
            <a:extLst>
              <a:ext uri="{FF2B5EF4-FFF2-40B4-BE49-F238E27FC236}">
                <a16:creationId xmlns:a16="http://schemas.microsoft.com/office/drawing/2014/main" id="{9B4BC4CE-43A9-4E1E-9080-BEE702CDD08C}"/>
              </a:ext>
            </a:extLst>
          </p:cNvPr>
          <p:cNvSpPr/>
          <p:nvPr/>
        </p:nvSpPr>
        <p:spPr bwMode="auto">
          <a:xfrm>
            <a:off x="5202147" y="4749727"/>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3</a:t>
            </a:r>
            <a:endParaRPr lang="en-IN" sz="1961" dirty="0">
              <a:solidFill>
                <a:schemeClr val="tx1"/>
              </a:solidFill>
              <a:latin typeface="+mj-lt"/>
              <a:cs typeface="Segoe UI" pitchFamily="34" charset="0"/>
            </a:endParaRPr>
          </a:p>
        </p:txBody>
      </p:sp>
      <p:sp>
        <p:nvSpPr>
          <p:cNvPr id="12" name="TextBox 11">
            <a:extLst>
              <a:ext uri="{FF2B5EF4-FFF2-40B4-BE49-F238E27FC236}">
                <a16:creationId xmlns:a16="http://schemas.microsoft.com/office/drawing/2014/main" id="{D883CDBA-A708-481B-A1F2-FC9FDCDB6415}"/>
              </a:ext>
            </a:extLst>
          </p:cNvPr>
          <p:cNvSpPr txBox="1"/>
          <p:nvPr/>
        </p:nvSpPr>
        <p:spPr>
          <a:xfrm>
            <a:off x="6401387" y="5076023"/>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Address potential threats</a:t>
            </a:r>
            <a:endParaRPr lang="en-US" sz="2353" dirty="0"/>
          </a:p>
        </p:txBody>
      </p:sp>
    </p:spTree>
    <p:extLst>
      <p:ext uri="{BB962C8B-B14F-4D97-AF65-F5344CB8AC3E}">
        <p14:creationId xmlns:p14="http://schemas.microsoft.com/office/powerpoint/2010/main" val="31832671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18E1-ECCA-455A-969D-D83EAAA9C932}"/>
              </a:ext>
            </a:extLst>
          </p:cNvPr>
          <p:cNvSpPr>
            <a:spLocks noGrp="1"/>
          </p:cNvSpPr>
          <p:nvPr>
            <p:ph type="title"/>
          </p:nvPr>
        </p:nvSpPr>
        <p:spPr>
          <a:xfrm>
            <a:off x="5833876" y="497958"/>
            <a:ext cx="5772906" cy="430826"/>
          </a:xfrm>
        </p:spPr>
        <p:txBody>
          <a:bodyPr/>
          <a:lstStyle/>
          <a:p>
            <a:r>
              <a:rPr lang="en-US" dirty="0"/>
              <a:t>Knowledge check</a:t>
            </a:r>
          </a:p>
        </p:txBody>
      </p:sp>
      <p:pic>
        <p:nvPicPr>
          <p:cNvPr id="12" name="Picture 11" descr="Icon of two rectangles with magnifying glass ">
            <a:extLst>
              <a:ext uri="{FF2B5EF4-FFF2-40B4-BE49-F238E27FC236}">
                <a16:creationId xmlns:a16="http://schemas.microsoft.com/office/drawing/2014/main" id="{99DF4995-B1A7-4ADB-A032-450AAD262890}"/>
              </a:ext>
            </a:extLst>
          </p:cNvPr>
          <p:cNvPicPr>
            <a:picLocks noChangeAspect="1"/>
          </p:cNvPicPr>
          <p:nvPr/>
        </p:nvPicPr>
        <p:blipFill>
          <a:blip r:embed="rId2"/>
          <a:stretch>
            <a:fillRect/>
          </a:stretch>
        </p:blipFill>
        <p:spPr>
          <a:xfrm>
            <a:off x="5832381" y="1827165"/>
            <a:ext cx="933776" cy="933776"/>
          </a:xfrm>
          <a:prstGeom prst="rect">
            <a:avLst/>
          </a:prstGeom>
        </p:spPr>
      </p:pic>
      <p:sp>
        <p:nvSpPr>
          <p:cNvPr id="7" name="Rectangle 6">
            <a:extLst>
              <a:ext uri="{FF2B5EF4-FFF2-40B4-BE49-F238E27FC236}">
                <a16:creationId xmlns:a16="http://schemas.microsoft.com/office/drawing/2014/main" id="{5DA4E4D7-5AC6-4B62-B71D-69BBC627BFE5}"/>
              </a:ext>
              <a:ext uri="{C183D7F6-B498-43B3-948B-1728B52AA6E4}">
                <adec:decorative xmlns:adec="http://schemas.microsoft.com/office/drawing/2017/decorative" val="0"/>
              </a:ext>
            </a:extLst>
          </p:cNvPr>
          <p:cNvSpPr/>
          <p:nvPr/>
        </p:nvSpPr>
        <p:spPr bwMode="auto">
          <a:xfrm>
            <a:off x="5833875" y="2993927"/>
            <a:ext cx="3044999" cy="1086215"/>
          </a:xfrm>
          <a:prstGeom prst="rect">
            <a:avLst/>
          </a:prstGeom>
          <a:no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0" tIns="0" rIns="0" bIns="0" numCol="1" spcCol="0" rtlCol="0" fromWordArt="0" anchor="t" anchorCtr="0" forceAA="0" compatLnSpc="1">
            <a:prstTxWarp prst="textNoShape">
              <a:avLst/>
            </a:prstTxWarp>
            <a:noAutofit/>
          </a:bodyPr>
          <a:lstStyle/>
          <a:p>
            <a:pPr lvl="0" fontAlgn="base"/>
            <a:r>
              <a:rPr lang="en-US" sz="2353" dirty="0"/>
              <a:t>Check your knowledge with the module quiz in your course viewer</a:t>
            </a:r>
          </a:p>
        </p:txBody>
      </p:sp>
    </p:spTree>
    <p:extLst>
      <p:ext uri="{BB962C8B-B14F-4D97-AF65-F5344CB8AC3E}">
        <p14:creationId xmlns:p14="http://schemas.microsoft.com/office/powerpoint/2010/main" val="133815157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7E3702-4A5F-4319-894F-17E19C905BA6}"/>
              </a:ext>
            </a:extLst>
          </p:cNvPr>
          <p:cNvSpPr>
            <a:spLocks noGrp="1"/>
          </p:cNvSpPr>
          <p:nvPr>
            <p:ph type="title"/>
          </p:nvPr>
        </p:nvSpPr>
        <p:spPr>
          <a:xfrm>
            <a:off x="613498" y="3238885"/>
            <a:ext cx="8852145" cy="380229"/>
          </a:xfrm>
        </p:spPr>
        <p:txBody>
          <a:bodyPr/>
          <a:lstStyle/>
          <a:p>
            <a:r>
              <a:rPr lang="en-US" dirty="0"/>
              <a:t>Lab 01 – Mitigate threats using Microsoft 365 Defender</a:t>
            </a:r>
          </a:p>
        </p:txBody>
      </p:sp>
      <p:pic>
        <p:nvPicPr>
          <p:cNvPr id="6" name="Picture 5" descr="Icon of gear">
            <a:extLst>
              <a:ext uri="{FF2B5EF4-FFF2-40B4-BE49-F238E27FC236}">
                <a16:creationId xmlns:a16="http://schemas.microsoft.com/office/drawing/2014/main" id="{8A0E8F28-2D8C-4B4C-AE58-C4511C618216}"/>
              </a:ext>
            </a:extLst>
          </p:cNvPr>
          <p:cNvPicPr>
            <a:picLocks noChangeAspect="1"/>
          </p:cNvPicPr>
          <p:nvPr/>
        </p:nvPicPr>
        <p:blipFill>
          <a:blip r:embed="rId2"/>
          <a:stretch>
            <a:fillRect/>
          </a:stretch>
        </p:blipFill>
        <p:spPr>
          <a:xfrm>
            <a:off x="10230634" y="2938768"/>
            <a:ext cx="965341" cy="965341"/>
          </a:xfrm>
          <a:prstGeom prst="rect">
            <a:avLst/>
          </a:prstGeom>
        </p:spPr>
      </p:pic>
    </p:spTree>
    <p:extLst>
      <p:ext uri="{BB962C8B-B14F-4D97-AF65-F5344CB8AC3E}">
        <p14:creationId xmlns:p14="http://schemas.microsoft.com/office/powerpoint/2010/main" val="309742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Exercises</a:t>
            </a:r>
          </a:p>
        </p:txBody>
      </p:sp>
      <p:sp>
        <p:nvSpPr>
          <p:cNvPr id="6" name="Text Placeholder 5"/>
          <p:cNvSpPr>
            <a:spLocks noGrp="1"/>
          </p:cNvSpPr>
          <p:nvPr>
            <p:ph type="body" sz="quarter" idx="11"/>
          </p:nvPr>
        </p:nvSpPr>
        <p:spPr/>
        <p:txBody>
          <a:bodyPr/>
          <a:lstStyle/>
          <a:p>
            <a:pPr lvl="1"/>
            <a:r>
              <a:rPr lang="en-US" sz="2400" dirty="0"/>
              <a:t>Explore Microsoft 365 Defender</a:t>
            </a:r>
          </a:p>
        </p:txBody>
      </p:sp>
      <p:grpSp>
        <p:nvGrpSpPr>
          <p:cNvPr id="16" name="Group 15">
            <a:extLst>
              <a:ext uri="{FF2B5EF4-FFF2-40B4-BE49-F238E27FC236}">
                <a16:creationId xmlns:a16="http://schemas.microsoft.com/office/drawing/2014/main" id="{F9AC1F2C-8F48-401D-ACB4-3FD8EEADE9D3}"/>
              </a:ext>
              <a:ext uri="{C183D7F6-B498-43B3-948B-1728B52AA6E4}">
                <adec:decorative xmlns:adec="http://schemas.microsoft.com/office/drawing/2017/decorative" val="1"/>
              </a:ext>
            </a:extLst>
          </p:cNvPr>
          <p:cNvGrpSpPr/>
          <p:nvPr/>
        </p:nvGrpSpPr>
        <p:grpSpPr>
          <a:xfrm>
            <a:off x="418643" y="1979685"/>
            <a:ext cx="713232" cy="713232"/>
            <a:chOff x="418643" y="1423092"/>
            <a:chExt cx="713232" cy="713232"/>
          </a:xfrm>
        </p:grpSpPr>
        <p:sp>
          <p:nvSpPr>
            <p:cNvPr id="18" name="Freeform 5">
              <a:extLst>
                <a:ext uri="{FF2B5EF4-FFF2-40B4-BE49-F238E27FC236}">
                  <a16:creationId xmlns:a16="http://schemas.microsoft.com/office/drawing/2014/main" id="{9AD315C6-A412-4F4A-B464-06D4124C79B5}"/>
                </a:ext>
              </a:extLst>
            </p:cNvPr>
            <p:cNvSpPr>
              <a:spLocks/>
            </p:cNvSpPr>
            <p:nvPr/>
          </p:nvSpPr>
          <p:spPr bwMode="auto">
            <a:xfrm>
              <a:off x="418643" y="1423092"/>
              <a:ext cx="713232" cy="71323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algn="ctr"/>
              <a:r>
                <a:rPr lang="en-US" sz="2800" b="1"/>
                <a:t>1</a:t>
              </a:r>
            </a:p>
          </p:txBody>
        </p:sp>
        <p:sp>
          <p:nvSpPr>
            <p:cNvPr id="19" name="Freeform 6">
              <a:extLst>
                <a:ext uri="{FF2B5EF4-FFF2-40B4-BE49-F238E27FC236}">
                  <a16:creationId xmlns:a16="http://schemas.microsoft.com/office/drawing/2014/main" id="{A1BE8124-3E48-45BD-86FB-06736EF40289}"/>
                </a:ext>
              </a:extLst>
            </p:cNvPr>
            <p:cNvSpPr>
              <a:spLocks noEditPoints="1"/>
            </p:cNvSpPr>
            <p:nvPr/>
          </p:nvSpPr>
          <p:spPr bwMode="auto">
            <a:xfrm>
              <a:off x="468269" y="1473873"/>
              <a:ext cx="615134" cy="613979"/>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414447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err="1">
              <a:ln>
                <a:noFill/>
              </a:ln>
              <a:solidFill>
                <a:schemeClr val="bg1"/>
              </a:solidFill>
              <a:effectLst/>
              <a:uLnTx/>
              <a:uFillTx/>
              <a:latin typeface="+mn-lt"/>
              <a:ea typeface="+mn-ea"/>
              <a:cs typeface="+mn-cs"/>
            </a:endParaRPr>
          </a:p>
        </p:txBody>
      </p:sp>
    </p:spTree>
    <p:custDataLst>
      <p:tags r:id="rId1"/>
    </p:custDataLst>
    <p:extLst>
      <p:ext uri="{BB962C8B-B14F-4D97-AF65-F5344CB8AC3E}">
        <p14:creationId xmlns:p14="http://schemas.microsoft.com/office/powerpoint/2010/main" val="25923217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Introduction to threat protection</a:t>
            </a:r>
          </a:p>
        </p:txBody>
      </p:sp>
      <p:sp>
        <p:nvSpPr>
          <p:cNvPr id="2" name="Text Placeholder 1">
            <a:extLst>
              <a:ext uri="{FF2B5EF4-FFF2-40B4-BE49-F238E27FC236}">
                <a16:creationId xmlns:a16="http://schemas.microsoft.com/office/drawing/2014/main" id="{B6B6B67B-5758-4C39-8DC7-3B780C245984}"/>
              </a:ext>
            </a:extLst>
          </p:cNvPr>
          <p:cNvSpPr>
            <a:spLocks noGrp="1"/>
          </p:cNvSpPr>
          <p:nvPr>
            <p:ph type="body" sz="quarter" idx="10"/>
          </p:nvPr>
        </p:nvSpPr>
        <p:spPr>
          <a:solidFill>
            <a:srgbClr val="243A5E"/>
          </a:solidFill>
        </p:spPr>
        <p:txBody>
          <a:bodyPr/>
          <a:lstStyle/>
          <a:p>
            <a:r>
              <a:rPr lang="en-US" dirty="0"/>
              <a:t>Endpoint</a:t>
            </a:r>
          </a:p>
        </p:txBody>
      </p:sp>
      <p:sp>
        <p:nvSpPr>
          <p:cNvPr id="3" name="Text Placeholder 2">
            <a:extLst>
              <a:ext uri="{FF2B5EF4-FFF2-40B4-BE49-F238E27FC236}">
                <a16:creationId xmlns:a16="http://schemas.microsoft.com/office/drawing/2014/main" id="{F6F0B6C6-8460-4789-9377-A451F0E35CA9}"/>
              </a:ext>
            </a:extLst>
          </p:cNvPr>
          <p:cNvSpPr>
            <a:spLocks noGrp="1"/>
          </p:cNvSpPr>
          <p:nvPr>
            <p:ph type="body" sz="quarter" idx="11"/>
          </p:nvPr>
        </p:nvSpPr>
        <p:spPr>
          <a:solidFill>
            <a:srgbClr val="243A5E"/>
          </a:solidFill>
        </p:spPr>
        <p:txBody>
          <a:bodyPr/>
          <a:lstStyle/>
          <a:p>
            <a:r>
              <a:rPr lang="en-US" dirty="0"/>
              <a:t>Email</a:t>
            </a:r>
          </a:p>
        </p:txBody>
      </p:sp>
      <p:sp>
        <p:nvSpPr>
          <p:cNvPr id="4" name="Text Placeholder 3">
            <a:extLst>
              <a:ext uri="{FF2B5EF4-FFF2-40B4-BE49-F238E27FC236}">
                <a16:creationId xmlns:a16="http://schemas.microsoft.com/office/drawing/2014/main" id="{F6E4A67B-6A13-40CE-A448-C134FE307E1B}"/>
              </a:ext>
            </a:extLst>
          </p:cNvPr>
          <p:cNvSpPr>
            <a:spLocks noGrp="1"/>
          </p:cNvSpPr>
          <p:nvPr>
            <p:ph type="body" sz="quarter" idx="12"/>
          </p:nvPr>
        </p:nvSpPr>
        <p:spPr>
          <a:solidFill>
            <a:srgbClr val="243A5E"/>
          </a:solidFill>
        </p:spPr>
        <p:txBody>
          <a:bodyPr/>
          <a:lstStyle/>
          <a:p>
            <a:r>
              <a:rPr lang="en-US" dirty="0"/>
              <a:t>Apps</a:t>
            </a:r>
          </a:p>
        </p:txBody>
      </p:sp>
      <p:sp>
        <p:nvSpPr>
          <p:cNvPr id="5" name="Text Placeholder 4">
            <a:extLst>
              <a:ext uri="{FF2B5EF4-FFF2-40B4-BE49-F238E27FC236}">
                <a16:creationId xmlns:a16="http://schemas.microsoft.com/office/drawing/2014/main" id="{48C15E4A-89C2-44F4-983D-CCF3CB881D32}"/>
              </a:ext>
            </a:extLst>
          </p:cNvPr>
          <p:cNvSpPr>
            <a:spLocks noGrp="1"/>
          </p:cNvSpPr>
          <p:nvPr>
            <p:ph type="body" sz="quarter" idx="13"/>
          </p:nvPr>
        </p:nvSpPr>
        <p:spPr>
          <a:solidFill>
            <a:srgbClr val="243A5E"/>
          </a:solidFill>
        </p:spPr>
        <p:txBody>
          <a:bodyPr/>
          <a:lstStyle/>
          <a:p>
            <a:r>
              <a:rPr lang="en-US" dirty="0"/>
              <a:t>Identity</a:t>
            </a:r>
          </a:p>
        </p:txBody>
      </p:sp>
      <p:sp>
        <p:nvSpPr>
          <p:cNvPr id="6" name="Text Placeholder 5">
            <a:extLst>
              <a:ext uri="{FF2B5EF4-FFF2-40B4-BE49-F238E27FC236}">
                <a16:creationId xmlns:a16="http://schemas.microsoft.com/office/drawing/2014/main" id="{092686D1-1444-4F0B-A123-2412CA0579AD}"/>
              </a:ext>
            </a:extLst>
          </p:cNvPr>
          <p:cNvSpPr>
            <a:spLocks noGrp="1"/>
          </p:cNvSpPr>
          <p:nvPr>
            <p:ph type="body" sz="quarter" idx="14"/>
          </p:nvPr>
        </p:nvSpPr>
        <p:spPr>
          <a:solidFill>
            <a:srgbClr val="243A5E"/>
          </a:solidFill>
        </p:spPr>
        <p:txBody>
          <a:bodyPr/>
          <a:lstStyle/>
          <a:p>
            <a:r>
              <a:rPr lang="en-US" dirty="0"/>
              <a:t>Secrets</a:t>
            </a:r>
          </a:p>
        </p:txBody>
      </p:sp>
      <p:grpSp>
        <p:nvGrpSpPr>
          <p:cNvPr id="42" name="Group 41">
            <a:extLst>
              <a:ext uri="{FF2B5EF4-FFF2-40B4-BE49-F238E27FC236}">
                <a16:creationId xmlns:a16="http://schemas.microsoft.com/office/drawing/2014/main" id="{C5A8652E-4312-40B3-B0C5-4A458ADACF39}"/>
              </a:ext>
              <a:ext uri="{C183D7F6-B498-43B3-948B-1728B52AA6E4}">
                <adec:decorative xmlns:adec="http://schemas.microsoft.com/office/drawing/2017/decorative" val="1"/>
              </a:ext>
            </a:extLst>
          </p:cNvPr>
          <p:cNvGrpSpPr/>
          <p:nvPr/>
        </p:nvGrpSpPr>
        <p:grpSpPr>
          <a:xfrm>
            <a:off x="10293056" y="1999707"/>
            <a:ext cx="821786" cy="821902"/>
            <a:chOff x="10293056" y="1999707"/>
            <a:chExt cx="821786" cy="821902"/>
          </a:xfrm>
        </p:grpSpPr>
        <p:grpSp>
          <p:nvGrpSpPr>
            <p:cNvPr id="41" name="Group 40">
              <a:extLst>
                <a:ext uri="{FF2B5EF4-FFF2-40B4-BE49-F238E27FC236}">
                  <a16:creationId xmlns:a16="http://schemas.microsoft.com/office/drawing/2014/main" id="{ADBA9598-2017-43F5-8F3E-3EE1F426DE49}"/>
                </a:ext>
              </a:extLst>
            </p:cNvPr>
            <p:cNvGrpSpPr/>
            <p:nvPr/>
          </p:nvGrpSpPr>
          <p:grpSpPr>
            <a:xfrm>
              <a:off x="10293056" y="1999707"/>
              <a:ext cx="821786" cy="821902"/>
              <a:chOff x="10293056" y="1999707"/>
              <a:chExt cx="821786" cy="821902"/>
            </a:xfrm>
          </p:grpSpPr>
          <p:sp>
            <p:nvSpPr>
              <p:cNvPr id="32" name="Freeform 5">
                <a:extLst>
                  <a:ext uri="{FF2B5EF4-FFF2-40B4-BE49-F238E27FC236}">
                    <a16:creationId xmlns:a16="http://schemas.microsoft.com/office/drawing/2014/main" id="{6BFC86BD-79B8-41B3-984C-CDE9D7BAF1D2}"/>
                  </a:ext>
                </a:extLst>
              </p:cNvPr>
              <p:cNvSpPr>
                <a:spLocks/>
              </p:cNvSpPr>
              <p:nvPr/>
            </p:nvSpPr>
            <p:spPr bwMode="auto">
              <a:xfrm>
                <a:off x="10293056"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7AE8CD50-A6E6-437A-8650-ECF6ACF72383}"/>
                  </a:ext>
                </a:extLst>
              </p:cNvPr>
              <p:cNvSpPr>
                <a:spLocks noEditPoints="1"/>
              </p:cNvSpPr>
              <p:nvPr/>
            </p:nvSpPr>
            <p:spPr bwMode="auto">
              <a:xfrm>
                <a:off x="10349571" y="205689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key" title="Icon of a key">
              <a:extLst>
                <a:ext uri="{FF2B5EF4-FFF2-40B4-BE49-F238E27FC236}">
                  <a16:creationId xmlns:a16="http://schemas.microsoft.com/office/drawing/2014/main" id="{0C158CD0-51CE-489E-BB03-5745F777373D}"/>
                </a:ext>
              </a:extLst>
            </p:cNvPr>
            <p:cNvSpPr>
              <a:spLocks noChangeAspect="1" noEditPoints="1"/>
            </p:cNvSpPr>
            <p:nvPr/>
          </p:nvSpPr>
          <p:spPr bwMode="auto">
            <a:xfrm>
              <a:off x="10514792" y="2222471"/>
              <a:ext cx="378315" cy="37637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23A029B5-F69A-4B2A-A5DF-15ED8F643B85}"/>
              </a:ext>
              <a:ext uri="{C183D7F6-B498-43B3-948B-1728B52AA6E4}">
                <adec:decorative xmlns:adec="http://schemas.microsoft.com/office/drawing/2017/decorative" val="1"/>
              </a:ext>
            </a:extLst>
          </p:cNvPr>
          <p:cNvGrpSpPr/>
          <p:nvPr/>
        </p:nvGrpSpPr>
        <p:grpSpPr>
          <a:xfrm>
            <a:off x="1077158" y="1999707"/>
            <a:ext cx="821786" cy="821902"/>
            <a:chOff x="1077158" y="1999707"/>
            <a:chExt cx="821786" cy="821902"/>
          </a:xfrm>
        </p:grpSpPr>
        <p:grpSp>
          <p:nvGrpSpPr>
            <p:cNvPr id="21" name="Group 20">
              <a:extLst>
                <a:ext uri="{FF2B5EF4-FFF2-40B4-BE49-F238E27FC236}">
                  <a16:creationId xmlns:a16="http://schemas.microsoft.com/office/drawing/2014/main" id="{71E0F504-5177-4F8E-A66A-E1462A15A827}"/>
                </a:ext>
              </a:extLst>
            </p:cNvPr>
            <p:cNvGrpSpPr/>
            <p:nvPr/>
          </p:nvGrpSpPr>
          <p:grpSpPr>
            <a:xfrm>
              <a:off x="1077158" y="1999707"/>
              <a:ext cx="821786" cy="821902"/>
              <a:chOff x="1077158" y="1999707"/>
              <a:chExt cx="821786" cy="821902"/>
            </a:xfrm>
          </p:grpSpPr>
          <p:sp>
            <p:nvSpPr>
              <p:cNvPr id="12" name="Freeform 5">
                <a:extLst>
                  <a:ext uri="{FF2B5EF4-FFF2-40B4-BE49-F238E27FC236}">
                    <a16:creationId xmlns:a16="http://schemas.microsoft.com/office/drawing/2014/main" id="{F2140E9C-2B0B-4F35-9D67-08C5C4D8B479}"/>
                  </a:ext>
                </a:extLst>
              </p:cNvPr>
              <p:cNvSpPr>
                <a:spLocks/>
              </p:cNvSpPr>
              <p:nvPr/>
            </p:nvSpPr>
            <p:spPr bwMode="auto">
              <a:xfrm>
                <a:off x="1077158"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 name="Freeform 6">
                <a:extLst>
                  <a:ext uri="{FF2B5EF4-FFF2-40B4-BE49-F238E27FC236}">
                    <a16:creationId xmlns:a16="http://schemas.microsoft.com/office/drawing/2014/main" id="{46D32007-AAE1-4F7A-9645-7C1206F39391}"/>
                  </a:ext>
                </a:extLst>
              </p:cNvPr>
              <p:cNvSpPr>
                <a:spLocks noEditPoints="1"/>
              </p:cNvSpPr>
              <p:nvPr/>
            </p:nvSpPr>
            <p:spPr bwMode="auto">
              <a:xfrm>
                <a:off x="1134337"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1" name="Fingerprint_E928" title="Icon of a fingerprint">
              <a:extLst>
                <a:ext uri="{FF2B5EF4-FFF2-40B4-BE49-F238E27FC236}">
                  <a16:creationId xmlns:a16="http://schemas.microsoft.com/office/drawing/2014/main" id="{021BE6EE-A420-42B6-87DE-1BFCDC92E804}"/>
                </a:ext>
              </a:extLst>
            </p:cNvPr>
            <p:cNvSpPr>
              <a:spLocks noChangeAspect="1" noEditPoints="1"/>
            </p:cNvSpPr>
            <p:nvPr/>
          </p:nvSpPr>
          <p:spPr bwMode="auto">
            <a:xfrm>
              <a:off x="1355281" y="2240197"/>
              <a:ext cx="265542" cy="35710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4DD33BBD-A0B8-4954-9849-3A1A55F7584E}"/>
              </a:ext>
              <a:ext uri="{C183D7F6-B498-43B3-948B-1728B52AA6E4}">
                <adec:decorative xmlns:adec="http://schemas.microsoft.com/office/drawing/2017/decorative" val="1"/>
              </a:ext>
            </a:extLst>
          </p:cNvPr>
          <p:cNvGrpSpPr/>
          <p:nvPr/>
        </p:nvGrpSpPr>
        <p:grpSpPr>
          <a:xfrm>
            <a:off x="3389113" y="1999707"/>
            <a:ext cx="821786" cy="821902"/>
            <a:chOff x="3389113" y="1999707"/>
            <a:chExt cx="821786" cy="821902"/>
          </a:xfrm>
        </p:grpSpPr>
        <p:grpSp>
          <p:nvGrpSpPr>
            <p:cNvPr id="26" name="Group 25">
              <a:extLst>
                <a:ext uri="{FF2B5EF4-FFF2-40B4-BE49-F238E27FC236}">
                  <a16:creationId xmlns:a16="http://schemas.microsoft.com/office/drawing/2014/main" id="{FF44A5F3-B81B-47C2-8ADF-47EDF0C9202D}"/>
                </a:ext>
              </a:extLst>
            </p:cNvPr>
            <p:cNvGrpSpPr/>
            <p:nvPr/>
          </p:nvGrpSpPr>
          <p:grpSpPr>
            <a:xfrm>
              <a:off x="3389113" y="1999707"/>
              <a:ext cx="821786" cy="821902"/>
              <a:chOff x="3389113" y="1999707"/>
              <a:chExt cx="821786" cy="821902"/>
            </a:xfrm>
          </p:grpSpPr>
          <p:sp>
            <p:nvSpPr>
              <p:cNvPr id="17" name="Freeform 5">
                <a:extLst>
                  <a:ext uri="{FF2B5EF4-FFF2-40B4-BE49-F238E27FC236}">
                    <a16:creationId xmlns:a16="http://schemas.microsoft.com/office/drawing/2014/main" id="{29EE585E-1127-45B6-B5BA-21DEC402E93A}"/>
                  </a:ext>
                </a:extLst>
              </p:cNvPr>
              <p:cNvSpPr>
                <a:spLocks/>
              </p:cNvSpPr>
              <p:nvPr/>
            </p:nvSpPr>
            <p:spPr bwMode="auto">
              <a:xfrm>
                <a:off x="3389113"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8" name="Freeform 6">
                <a:extLst>
                  <a:ext uri="{FF2B5EF4-FFF2-40B4-BE49-F238E27FC236}">
                    <a16:creationId xmlns:a16="http://schemas.microsoft.com/office/drawing/2014/main" id="{EC6F4172-8E42-4562-B221-BC14A39CA780}"/>
                  </a:ext>
                </a:extLst>
              </p:cNvPr>
              <p:cNvSpPr>
                <a:spLocks noEditPoints="1"/>
              </p:cNvSpPr>
              <p:nvPr/>
            </p:nvSpPr>
            <p:spPr bwMode="auto">
              <a:xfrm>
                <a:off x="3446292" y="205822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4" name="shield_3" title="Icon of a shield with an exclamation point inside">
              <a:extLst>
                <a:ext uri="{FF2B5EF4-FFF2-40B4-BE49-F238E27FC236}">
                  <a16:creationId xmlns:a16="http://schemas.microsoft.com/office/drawing/2014/main" id="{3DAF82E3-21D9-44DD-B063-B636E27D8D8A}"/>
                </a:ext>
              </a:extLst>
            </p:cNvPr>
            <p:cNvSpPr>
              <a:spLocks noChangeAspect="1" noEditPoints="1"/>
            </p:cNvSpPr>
            <p:nvPr/>
          </p:nvSpPr>
          <p:spPr bwMode="auto">
            <a:xfrm>
              <a:off x="3617104" y="2241464"/>
              <a:ext cx="349844" cy="354571"/>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EB49F1D3-D976-4B07-8C9A-EA467D8A4BD5}"/>
              </a:ext>
              <a:ext uri="{C183D7F6-B498-43B3-948B-1728B52AA6E4}">
                <adec:decorative xmlns:adec="http://schemas.microsoft.com/office/drawing/2017/decorative" val="1"/>
              </a:ext>
            </a:extLst>
          </p:cNvPr>
          <p:cNvGrpSpPr/>
          <p:nvPr/>
        </p:nvGrpSpPr>
        <p:grpSpPr>
          <a:xfrm>
            <a:off x="5699664" y="1999707"/>
            <a:ext cx="821786" cy="821902"/>
            <a:chOff x="5699664" y="1999707"/>
            <a:chExt cx="821786" cy="821902"/>
          </a:xfrm>
        </p:grpSpPr>
        <p:grpSp>
          <p:nvGrpSpPr>
            <p:cNvPr id="31" name="Group 30">
              <a:extLst>
                <a:ext uri="{FF2B5EF4-FFF2-40B4-BE49-F238E27FC236}">
                  <a16:creationId xmlns:a16="http://schemas.microsoft.com/office/drawing/2014/main" id="{BA0EF37C-EF66-40DF-88E0-DE8C39563AFF}"/>
                </a:ext>
              </a:extLst>
            </p:cNvPr>
            <p:cNvGrpSpPr/>
            <p:nvPr/>
          </p:nvGrpSpPr>
          <p:grpSpPr>
            <a:xfrm>
              <a:off x="5699664" y="1999707"/>
              <a:ext cx="821786" cy="821902"/>
              <a:chOff x="5699664" y="1999707"/>
              <a:chExt cx="821786" cy="821902"/>
            </a:xfrm>
          </p:grpSpPr>
          <p:sp>
            <p:nvSpPr>
              <p:cNvPr id="22" name="Freeform 5">
                <a:extLst>
                  <a:ext uri="{FF2B5EF4-FFF2-40B4-BE49-F238E27FC236}">
                    <a16:creationId xmlns:a16="http://schemas.microsoft.com/office/drawing/2014/main" id="{7E46EFAB-DAC8-48A5-B9B1-9C76BB75BA8B}"/>
                  </a:ext>
                </a:extLst>
              </p:cNvPr>
              <p:cNvSpPr>
                <a:spLocks/>
              </p:cNvSpPr>
              <p:nvPr/>
            </p:nvSpPr>
            <p:spPr bwMode="auto">
              <a:xfrm>
                <a:off x="5699664" y="1999707"/>
                <a:ext cx="821786" cy="821902"/>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FBD3840B-7512-4C7A-BF88-D34CA55A56EC}"/>
                  </a:ext>
                </a:extLst>
              </p:cNvPr>
              <p:cNvSpPr>
                <a:spLocks noEditPoints="1"/>
              </p:cNvSpPr>
              <p:nvPr/>
            </p:nvSpPr>
            <p:spPr bwMode="auto">
              <a:xfrm>
                <a:off x="5756179" y="205689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6" name="Lock" title="Icon of a padlock">
              <a:extLst>
                <a:ext uri="{FF2B5EF4-FFF2-40B4-BE49-F238E27FC236}">
                  <a16:creationId xmlns:a16="http://schemas.microsoft.com/office/drawing/2014/main" id="{D5080168-5376-44B6-AB9C-3A97B91D240B}"/>
                </a:ext>
              </a:extLst>
            </p:cNvPr>
            <p:cNvSpPr>
              <a:spLocks noChangeAspect="1" noEditPoints="1"/>
            </p:cNvSpPr>
            <p:nvPr/>
          </p:nvSpPr>
          <p:spPr bwMode="auto">
            <a:xfrm>
              <a:off x="5950867" y="2187468"/>
              <a:ext cx="319380" cy="44638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A81A1BAF-EBE0-4822-A8C2-CF6E04CA575E}"/>
              </a:ext>
              <a:ext uri="{C183D7F6-B498-43B3-948B-1728B52AA6E4}">
                <adec:decorative xmlns:adec="http://schemas.microsoft.com/office/drawing/2017/decorative" val="1"/>
              </a:ext>
            </a:extLst>
          </p:cNvPr>
          <p:cNvGrpSpPr/>
          <p:nvPr/>
        </p:nvGrpSpPr>
        <p:grpSpPr>
          <a:xfrm>
            <a:off x="8031899" y="1999707"/>
            <a:ext cx="821786" cy="821902"/>
            <a:chOff x="8031899" y="1999707"/>
            <a:chExt cx="821786" cy="821902"/>
          </a:xfrm>
        </p:grpSpPr>
        <p:grpSp>
          <p:nvGrpSpPr>
            <p:cNvPr id="35" name="Group 34">
              <a:extLst>
                <a:ext uri="{FF2B5EF4-FFF2-40B4-BE49-F238E27FC236}">
                  <a16:creationId xmlns:a16="http://schemas.microsoft.com/office/drawing/2014/main" id="{5ED88133-27B6-4E2A-A4B9-5FB5F22799F3}"/>
                </a:ext>
              </a:extLst>
            </p:cNvPr>
            <p:cNvGrpSpPr/>
            <p:nvPr/>
          </p:nvGrpSpPr>
          <p:grpSpPr>
            <a:xfrm>
              <a:off x="8031899" y="1999707"/>
              <a:ext cx="821786" cy="821902"/>
              <a:chOff x="8031899" y="1999707"/>
              <a:chExt cx="821786" cy="821902"/>
            </a:xfrm>
          </p:grpSpPr>
          <p:sp>
            <p:nvSpPr>
              <p:cNvPr id="27" name="Freeform 5">
                <a:extLst>
                  <a:ext uri="{FF2B5EF4-FFF2-40B4-BE49-F238E27FC236}">
                    <a16:creationId xmlns:a16="http://schemas.microsoft.com/office/drawing/2014/main" id="{8A035887-A243-4F55-93B0-C223F6ADD956}"/>
                  </a:ext>
                </a:extLst>
              </p:cNvPr>
              <p:cNvSpPr>
                <a:spLocks/>
              </p:cNvSpPr>
              <p:nvPr/>
            </p:nvSpPr>
            <p:spPr bwMode="auto">
              <a:xfrm>
                <a:off x="8031899" y="1999707"/>
                <a:ext cx="821786" cy="821902"/>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8" name="Freeform 6">
                <a:extLst>
                  <a:ext uri="{FF2B5EF4-FFF2-40B4-BE49-F238E27FC236}">
                    <a16:creationId xmlns:a16="http://schemas.microsoft.com/office/drawing/2014/main" id="{9E1D4EB8-9644-4E88-A62F-6F7F881333AD}"/>
                  </a:ext>
                </a:extLst>
              </p:cNvPr>
              <p:cNvSpPr>
                <a:spLocks noEditPoints="1"/>
              </p:cNvSpPr>
              <p:nvPr/>
            </p:nvSpPr>
            <p:spPr bwMode="auto">
              <a:xfrm>
                <a:off x="8088414" y="2056895"/>
                <a:ext cx="708757" cy="707527"/>
              </a:xfrm>
              <a:prstGeom prst="ellipse">
                <a:avLst/>
              </a:prstGeom>
              <a:noFill/>
              <a:ln w="28575">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9" name="safe" title="Icon of a locked safe">
              <a:extLst>
                <a:ext uri="{FF2B5EF4-FFF2-40B4-BE49-F238E27FC236}">
                  <a16:creationId xmlns:a16="http://schemas.microsoft.com/office/drawing/2014/main" id="{A40B2476-25D6-4B8D-9FAB-743EEF29F86B}"/>
                </a:ext>
              </a:extLst>
            </p:cNvPr>
            <p:cNvSpPr>
              <a:spLocks noChangeAspect="1" noEditPoints="1"/>
            </p:cNvSpPr>
            <p:nvPr/>
          </p:nvSpPr>
          <p:spPr bwMode="auto">
            <a:xfrm>
              <a:off x="8274329" y="2232106"/>
              <a:ext cx="336926" cy="357104"/>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54050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p:txBody>
          <a:bodyPr/>
          <a:lstStyle/>
          <a:p>
            <a:r>
              <a:rPr lang="en-US" dirty="0"/>
              <a:t>Common threats</a:t>
            </a:r>
          </a:p>
        </p:txBody>
      </p:sp>
      <p:pic>
        <p:nvPicPr>
          <p:cNvPr id="6" name="Picture 5" descr="A picture containing icon&#10;&#10;Description automatically generated">
            <a:extLst>
              <a:ext uri="{FF2B5EF4-FFF2-40B4-BE49-F238E27FC236}">
                <a16:creationId xmlns:a16="http://schemas.microsoft.com/office/drawing/2014/main" id="{238F45B8-5CB1-4596-9524-C19E78D8EB66}"/>
              </a:ext>
            </a:extLst>
          </p:cNvPr>
          <p:cNvPicPr>
            <a:picLocks noChangeAspect="1"/>
          </p:cNvPicPr>
          <p:nvPr/>
        </p:nvPicPr>
        <p:blipFill>
          <a:blip r:embed="rId3"/>
          <a:stretch>
            <a:fillRect/>
          </a:stretch>
        </p:blipFill>
        <p:spPr>
          <a:xfrm>
            <a:off x="322699" y="1120690"/>
            <a:ext cx="6805027" cy="3355776"/>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BD922E5D-477D-4079-826B-4D093C2735B8}"/>
              </a:ext>
            </a:extLst>
          </p:cNvPr>
          <p:cNvPicPr>
            <a:picLocks noChangeAspect="1"/>
          </p:cNvPicPr>
          <p:nvPr/>
        </p:nvPicPr>
        <p:blipFill>
          <a:blip r:embed="rId4"/>
          <a:stretch>
            <a:fillRect/>
          </a:stretch>
        </p:blipFill>
        <p:spPr>
          <a:xfrm>
            <a:off x="4456656" y="3769281"/>
            <a:ext cx="7625127" cy="2293358"/>
          </a:xfrm>
          <a:prstGeom prst="rect">
            <a:avLst/>
          </a:prstGeom>
        </p:spPr>
      </p:pic>
    </p:spTree>
    <p:extLst>
      <p:ext uri="{BB962C8B-B14F-4D97-AF65-F5344CB8AC3E}">
        <p14:creationId xmlns:p14="http://schemas.microsoft.com/office/powerpoint/2010/main" val="41315661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FD2F0-EDA0-4919-9A33-DA32D50B937F}"/>
              </a:ext>
            </a:extLst>
          </p:cNvPr>
          <p:cNvSpPr>
            <a:spLocks noGrp="1"/>
          </p:cNvSpPr>
          <p:nvPr>
            <p:ph type="title"/>
          </p:nvPr>
        </p:nvSpPr>
        <p:spPr>
          <a:xfrm>
            <a:off x="588263" y="497958"/>
            <a:ext cx="11018520" cy="430826"/>
          </a:xfrm>
        </p:spPr>
        <p:txBody>
          <a:bodyPr/>
          <a:lstStyle/>
          <a:p>
            <a:r>
              <a:rPr lang="en-US" dirty="0"/>
              <a:t>Guided demonstration – Microsoft 365 Defender</a:t>
            </a:r>
          </a:p>
        </p:txBody>
      </p:sp>
      <p:sp>
        <p:nvSpPr>
          <p:cNvPr id="3" name="Rectangle 2">
            <a:extLst>
              <a:ext uri="{FF2B5EF4-FFF2-40B4-BE49-F238E27FC236}">
                <a16:creationId xmlns:a16="http://schemas.microsoft.com/office/drawing/2014/main" id="{7DBCEFBF-1A58-4AC5-A201-44589DD26260}"/>
              </a:ext>
              <a:ext uri="{C183D7F6-B498-43B3-948B-1728B52AA6E4}">
                <adec:decorative xmlns:adec="http://schemas.microsoft.com/office/drawing/2017/decorative" val="0"/>
              </a:ext>
            </a:extLst>
          </p:cNvPr>
          <p:cNvSpPr/>
          <p:nvPr/>
        </p:nvSpPr>
        <p:spPr bwMode="auto">
          <a:xfrm>
            <a:off x="568047" y="1720818"/>
            <a:ext cx="4229303" cy="3668068"/>
          </a:xfrm>
          <a:prstGeom prst="rect">
            <a:avLst/>
          </a:prstGeom>
          <a:solidFill>
            <a:schemeClr val="bg1">
              <a:lumMod val="95000"/>
            </a:schemeClr>
          </a:solidFill>
          <a:ln w="635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79285" tIns="134464" rIns="179285" bIns="134464" numCol="1" spcCol="0" rtlCol="0" fromWordArt="0" anchor="t" anchorCtr="0" forceAA="0" compatLnSpc="1">
            <a:prstTxWarp prst="textNoShape">
              <a:avLst/>
            </a:prstTxWarp>
            <a:noAutofit/>
          </a:bodyPr>
          <a:lstStyle/>
          <a:p>
            <a:pPr lvl="0" fontAlgn="base"/>
            <a:r>
              <a:rPr lang="en-US" sz="2353" dirty="0">
                <a:latin typeface="Segoe UI Semibold"/>
              </a:rPr>
              <a:t>Scenario:</a:t>
            </a:r>
          </a:p>
          <a:p>
            <a:pPr marL="0" lvl="1" fontAlgn="base"/>
            <a:r>
              <a:rPr lang="en-US" sz="2353" dirty="0"/>
              <a:t>You are the security operations analyst and must protect organization from harmful activities.</a:t>
            </a:r>
          </a:p>
        </p:txBody>
      </p:sp>
      <p:sp>
        <p:nvSpPr>
          <p:cNvPr id="4" name="Rectangle 3">
            <a:extLst>
              <a:ext uri="{FF2B5EF4-FFF2-40B4-BE49-F238E27FC236}">
                <a16:creationId xmlns:a16="http://schemas.microsoft.com/office/drawing/2014/main" id="{32ACE743-2610-4C45-9299-E5997950E4F7}"/>
              </a:ext>
              <a:ext uri="{C183D7F6-B498-43B3-948B-1728B52AA6E4}">
                <adec:decorative xmlns:adec="http://schemas.microsoft.com/office/drawing/2017/decorative" val="1"/>
              </a:ext>
            </a:extLst>
          </p:cNvPr>
          <p:cNvSpPr/>
          <p:nvPr/>
        </p:nvSpPr>
        <p:spPr bwMode="auto">
          <a:xfrm>
            <a:off x="4974666" y="1720818"/>
            <a:ext cx="6649288" cy="4560712"/>
          </a:xfrm>
          <a:prstGeom prst="rect">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34464" tIns="89642" rIns="134464" bIns="89642" numCol="1" spcCol="0" rtlCol="0" fromWordArt="0" anchor="t" anchorCtr="0" forceAA="0" compatLnSpc="1">
            <a:prstTxWarp prst="textNoShape">
              <a:avLst/>
            </a:prstTxWarp>
            <a:noAutofit/>
          </a:bodyPr>
          <a:lstStyle/>
          <a:p>
            <a:pPr lvl="0" fontAlgn="base"/>
            <a:endParaRPr lang="en-US" sz="1961" dirty="0">
              <a:latin typeface="+mj-lt"/>
            </a:endParaRPr>
          </a:p>
        </p:txBody>
      </p:sp>
      <p:sp>
        <p:nvSpPr>
          <p:cNvPr id="5" name="Oval 4">
            <a:extLst>
              <a:ext uri="{FF2B5EF4-FFF2-40B4-BE49-F238E27FC236}">
                <a16:creationId xmlns:a16="http://schemas.microsoft.com/office/drawing/2014/main" id="{6702F31D-D439-4716-A2C7-1866D949A71E}"/>
              </a:ext>
            </a:extLst>
          </p:cNvPr>
          <p:cNvSpPr/>
          <p:nvPr/>
        </p:nvSpPr>
        <p:spPr bwMode="auto">
          <a:xfrm>
            <a:off x="5198832" y="2146442"/>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ea typeface="Segoe UI" pitchFamily="34" charset="0"/>
                <a:cs typeface="Segoe UI" pitchFamily="34" charset="0"/>
              </a:rPr>
              <a:t>Task 1</a:t>
            </a:r>
            <a:endParaRPr lang="en-IN" sz="1961" dirty="0">
              <a:solidFill>
                <a:schemeClr val="tx1"/>
              </a:solidFill>
              <a:latin typeface="+mj-lt"/>
              <a:ea typeface="Segoe UI" pitchFamily="34" charset="0"/>
              <a:cs typeface="Segoe UI" pitchFamily="34" charset="0"/>
            </a:endParaRPr>
          </a:p>
        </p:txBody>
      </p:sp>
      <p:sp>
        <p:nvSpPr>
          <p:cNvPr id="6" name="TextBox 5">
            <a:extLst>
              <a:ext uri="{FF2B5EF4-FFF2-40B4-BE49-F238E27FC236}">
                <a16:creationId xmlns:a16="http://schemas.microsoft.com/office/drawing/2014/main" id="{677F88CA-C9AC-476B-A4BB-EC8F4EC99FA3}"/>
              </a:ext>
            </a:extLst>
          </p:cNvPr>
          <p:cNvSpPr txBox="1"/>
          <p:nvPr/>
        </p:nvSpPr>
        <p:spPr>
          <a:xfrm>
            <a:off x="6407284" y="2476368"/>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Detect security risks</a:t>
            </a:r>
            <a:endParaRPr lang="en-US" sz="2353" dirty="0"/>
          </a:p>
        </p:txBody>
      </p:sp>
      <p:sp>
        <p:nvSpPr>
          <p:cNvPr id="7" name="Oval 6">
            <a:extLst>
              <a:ext uri="{FF2B5EF4-FFF2-40B4-BE49-F238E27FC236}">
                <a16:creationId xmlns:a16="http://schemas.microsoft.com/office/drawing/2014/main" id="{ADDA7DAD-F953-4E1E-AAF0-953EDE02CECF}"/>
              </a:ext>
            </a:extLst>
          </p:cNvPr>
          <p:cNvSpPr/>
          <p:nvPr/>
        </p:nvSpPr>
        <p:spPr bwMode="auto">
          <a:xfrm>
            <a:off x="5198832" y="3484144"/>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2</a:t>
            </a:r>
            <a:endParaRPr lang="en-IN" sz="1961" dirty="0">
              <a:solidFill>
                <a:schemeClr val="tx1"/>
              </a:solidFill>
              <a:latin typeface="+mj-lt"/>
              <a:cs typeface="Segoe UI" pitchFamily="34" charset="0"/>
            </a:endParaRPr>
          </a:p>
        </p:txBody>
      </p:sp>
      <p:sp>
        <p:nvSpPr>
          <p:cNvPr id="8" name="TextBox 7">
            <a:extLst>
              <a:ext uri="{FF2B5EF4-FFF2-40B4-BE49-F238E27FC236}">
                <a16:creationId xmlns:a16="http://schemas.microsoft.com/office/drawing/2014/main" id="{16D498BC-420F-4937-885C-FC47606896C8}"/>
              </a:ext>
            </a:extLst>
          </p:cNvPr>
          <p:cNvSpPr txBox="1"/>
          <p:nvPr/>
        </p:nvSpPr>
        <p:spPr>
          <a:xfrm>
            <a:off x="6426102" y="3779828"/>
            <a:ext cx="4992505" cy="362087"/>
          </a:xfrm>
          <a:prstGeom prst="rect">
            <a:avLst/>
          </a:prstGeom>
          <a:noFill/>
        </p:spPr>
        <p:txBody>
          <a:bodyPr wrap="square" lIns="0" tIns="0" rIns="0" bIns="0" rtlCol="0">
            <a:spAutoFit/>
          </a:bodyPr>
          <a:lstStyle/>
          <a:p>
            <a:r>
              <a:rPr lang="en-US" sz="2353" dirty="0"/>
              <a:t>Investigate attacks</a:t>
            </a:r>
            <a:endParaRPr lang="en-IN" sz="2353" dirty="0"/>
          </a:p>
        </p:txBody>
      </p:sp>
      <p:sp>
        <p:nvSpPr>
          <p:cNvPr id="10" name="Oval 9">
            <a:extLst>
              <a:ext uri="{FF2B5EF4-FFF2-40B4-BE49-F238E27FC236}">
                <a16:creationId xmlns:a16="http://schemas.microsoft.com/office/drawing/2014/main" id="{9B4BC4CE-43A9-4E1E-9080-BEE702CDD08C}"/>
              </a:ext>
            </a:extLst>
          </p:cNvPr>
          <p:cNvSpPr/>
          <p:nvPr/>
        </p:nvSpPr>
        <p:spPr bwMode="auto">
          <a:xfrm>
            <a:off x="5202147" y="4749727"/>
            <a:ext cx="1021924" cy="1021924"/>
          </a:xfrm>
          <a:prstGeom prst="ellipse">
            <a:avLst/>
          </a:prstGeom>
          <a:solidFill>
            <a:schemeClr val="bg1"/>
          </a:solid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tx1"/>
                </a:solidFill>
                <a:latin typeface="+mj-lt"/>
                <a:cs typeface="Segoe UI" pitchFamily="34" charset="0"/>
              </a:rPr>
              <a:t>Task 3</a:t>
            </a:r>
            <a:endParaRPr lang="en-IN" sz="1961" dirty="0">
              <a:solidFill>
                <a:schemeClr val="tx1"/>
              </a:solidFill>
              <a:latin typeface="+mj-lt"/>
              <a:cs typeface="Segoe UI" pitchFamily="34" charset="0"/>
            </a:endParaRPr>
          </a:p>
        </p:txBody>
      </p:sp>
      <p:sp>
        <p:nvSpPr>
          <p:cNvPr id="12" name="TextBox 11">
            <a:extLst>
              <a:ext uri="{FF2B5EF4-FFF2-40B4-BE49-F238E27FC236}">
                <a16:creationId xmlns:a16="http://schemas.microsoft.com/office/drawing/2014/main" id="{D883CDBA-A708-481B-A1F2-FC9FDCDB6415}"/>
              </a:ext>
            </a:extLst>
          </p:cNvPr>
          <p:cNvSpPr txBox="1"/>
          <p:nvPr/>
        </p:nvSpPr>
        <p:spPr>
          <a:xfrm>
            <a:off x="6401387" y="5076023"/>
            <a:ext cx="4992505" cy="369332"/>
          </a:xfrm>
          <a:prstGeom prst="rect">
            <a:avLst/>
          </a:prstGeom>
          <a:noFill/>
        </p:spPr>
        <p:txBody>
          <a:bodyPr wrap="square" lIns="0" tIns="0" rIns="0" bIns="0" rtlCol="0">
            <a:spAutoFit/>
          </a:bodyPr>
          <a:lstStyle/>
          <a:p>
            <a:r>
              <a:rPr lang="en-US" sz="2400" b="0" i="0" dirty="0">
                <a:effectLst/>
                <a:latin typeface="Segoe UI" panose="020B0502040204020203" pitchFamily="34" charset="0"/>
              </a:rPr>
              <a:t>Prevent harmful activities</a:t>
            </a:r>
            <a:endParaRPr lang="en-US" sz="2353" dirty="0"/>
          </a:p>
        </p:txBody>
      </p:sp>
    </p:spTree>
    <p:extLst>
      <p:ext uri="{BB962C8B-B14F-4D97-AF65-F5344CB8AC3E}">
        <p14:creationId xmlns:p14="http://schemas.microsoft.com/office/powerpoint/2010/main" val="13951938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7" y="3050389"/>
            <a:ext cx="8852145" cy="760336"/>
          </a:xfrm>
        </p:spPr>
        <p:txBody>
          <a:bodyPr/>
          <a:lstStyle/>
          <a:p>
            <a:r>
              <a:rPr lang="en-US" dirty="0"/>
              <a:t>Lesson 2: Mitigate incidents using Microsoft 365 Defender</a:t>
            </a:r>
            <a:br>
              <a:rPr lang="en-US" b="1" i="0" dirty="0">
                <a:solidFill>
                  <a:srgbClr val="E3E3E3"/>
                </a:solidFill>
                <a:effectLst/>
                <a:latin typeface="Segoe UI" panose="020B0502040204020203" pitchFamily="34" charset="0"/>
              </a:rPr>
            </a:br>
            <a:endParaRPr lang="en-US" dirty="0"/>
          </a:p>
        </p:txBody>
      </p:sp>
      <p:pic>
        <p:nvPicPr>
          <p:cNvPr id="4" name="Picture 3" descr="Icon of two rectangles with magnifying glass ">
            <a:extLst>
              <a:ext uri="{FF2B5EF4-FFF2-40B4-BE49-F238E27FC236}">
                <a16:creationId xmlns:a16="http://schemas.microsoft.com/office/drawing/2014/main" id="{70E449D6-5773-4D2B-BDB8-5038493A056F}"/>
              </a:ext>
            </a:extLst>
          </p:cNvPr>
          <p:cNvPicPr>
            <a:picLocks noChangeAspect="1"/>
          </p:cNvPicPr>
          <p:nvPr/>
        </p:nvPicPr>
        <p:blipFill>
          <a:blip r:embed="rId3"/>
          <a:stretch>
            <a:fillRect/>
          </a:stretch>
        </p:blipFill>
        <p:spPr>
          <a:xfrm>
            <a:off x="10260704" y="2969147"/>
            <a:ext cx="919706" cy="919706"/>
          </a:xfrm>
          <a:prstGeom prst="rect">
            <a:avLst/>
          </a:prstGeom>
        </p:spPr>
      </p:pic>
    </p:spTree>
    <p:extLst>
      <p:ext uri="{BB962C8B-B14F-4D97-AF65-F5344CB8AC3E}">
        <p14:creationId xmlns:p14="http://schemas.microsoft.com/office/powerpoint/2010/main" val="84763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3.xml><?xml version="1.0" encoding="utf-8"?>
<a:theme xmlns:a="http://schemas.openxmlformats.org/drawingml/2006/main" name="Security">
  <a:themeElements>
    <a:clrScheme name="Microsoft Security">
      <a:dk1>
        <a:srgbClr val="000000"/>
      </a:dk1>
      <a:lt1>
        <a:srgbClr val="FFFFFF"/>
      </a:lt1>
      <a:dk2>
        <a:srgbClr val="000000"/>
      </a:dk2>
      <a:lt2>
        <a:srgbClr val="E6E6E6"/>
      </a:lt2>
      <a:accent1>
        <a:srgbClr val="0078D4"/>
      </a:accent1>
      <a:accent2>
        <a:srgbClr val="000000"/>
      </a:accent2>
      <a:accent3>
        <a:srgbClr val="2F2F2F"/>
      </a:accent3>
      <a:accent4>
        <a:srgbClr val="505050"/>
      </a:accent4>
      <a:accent5>
        <a:srgbClr val="EBEBEB"/>
      </a:accent5>
      <a:accent6>
        <a:srgbClr val="243A5E"/>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ecurity" id="{5D619587-B765-47CA-B273-286ED42C2CB5}" vid="{0D21953C-CBA2-41C4-BAEC-ED4BD6B7B11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 xmlns="e8bab37c-6053-4066-b569-fd9fbae908bd"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29163849240324E9E04492C11FECC70" ma:contentTypeVersion="15" ma:contentTypeDescription="Create a new document." ma:contentTypeScope="" ma:versionID="8f9d8de33abc71b2d05badd92e2b5931">
  <xsd:schema xmlns:xsd="http://www.w3.org/2001/XMLSchema" xmlns:xs="http://www.w3.org/2001/XMLSchema" xmlns:p="http://schemas.microsoft.com/office/2006/metadata/properties" xmlns:ns1="http://schemas.microsoft.com/sharepoint/v3" xmlns:ns2="e8bab37c-6053-4066-b569-fd9fbae908bd" xmlns:ns3="1d16016b-1e11-4dbd-8bd0-b44cb6539c58" targetNamespace="http://schemas.microsoft.com/office/2006/metadata/properties" ma:root="true" ma:fieldsID="fce38079b6a51eb356cb81d02c0f0cc5" ns1:_="" ns2:_="" ns3:_="">
    <xsd:import namespace="http://schemas.microsoft.com/sharepoint/v3"/>
    <xsd:import namespace="e8bab37c-6053-4066-b569-fd9fbae908bd"/>
    <xsd:import namespace="1d16016b-1e11-4dbd-8bd0-b44cb6539c5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DateTaken" minOccurs="0"/>
                <xsd:element ref="ns2:MediaServiceAutoTags" minOccurs="0"/>
                <xsd:element ref="ns1:_ip_UnifiedCompliancePolicyProperties" minOccurs="0"/>
                <xsd:element ref="ns1:_ip_UnifiedCompliancePolicyUIAction" minOccurs="0"/>
                <xsd:element ref="ns2:MediaServiceGenerationTime" minOccurs="0"/>
                <xsd:element ref="ns2:MediaServiceEventHashCode" minOccurs="0"/>
                <xsd:element ref="ns2:Descrip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bab37c-6053-4066-b569-fd9fbae908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Description" ma:index="19" nillable="true" ma:displayName="Description" ma:format="Dropdown" ma:internalName="Description">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6016b-1e11-4dbd-8bd0-b44cb6539c58"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478F7C-307F-496E-95A8-9D5B83FD2BCB}">
  <ds:schemaRefs>
    <ds:schemaRef ds:uri="1d16016b-1e11-4dbd-8bd0-b44cb6539c58"/>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e8bab37c-6053-4066-b569-fd9fbae908bd"/>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D750EA59-458B-4D81-A9BD-5551C461ADA0}">
  <ds:schemaRefs>
    <ds:schemaRef ds:uri="http://schemas.microsoft.com/sharepoint/v3/contenttype/forms"/>
  </ds:schemaRefs>
</ds:datastoreItem>
</file>

<file path=customXml/itemProps3.xml><?xml version="1.0" encoding="utf-8"?>
<ds:datastoreItem xmlns:ds="http://schemas.openxmlformats.org/officeDocument/2006/customXml" ds:itemID="{69840A63-8B24-45D2-A904-0FC836AD4F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bab37c-6053-4066-b569-fd9fbae908bd"/>
    <ds:schemaRef ds:uri="1d16016b-1e11-4dbd-8bd0-b44cb6539c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2795</Words>
  <Application>Microsoft Office PowerPoint</Application>
  <PresentationFormat>Widescreen</PresentationFormat>
  <Paragraphs>463</Paragraphs>
  <Slides>56</Slides>
  <Notes>45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56</vt:i4>
      </vt:variant>
    </vt:vector>
  </HeadingPairs>
  <TitlesOfParts>
    <vt:vector size="67" baseType="lpstr">
      <vt:lpstr>Arial</vt:lpstr>
      <vt:lpstr>Calibri</vt:lpstr>
      <vt:lpstr>Consolas</vt:lpstr>
      <vt:lpstr>Segoe UI</vt:lpstr>
      <vt:lpstr>Segoe UI Light</vt:lpstr>
      <vt:lpstr>Segoe UI Semibold</vt:lpstr>
      <vt:lpstr>Symbol</vt:lpstr>
      <vt:lpstr>Wingdings</vt:lpstr>
      <vt:lpstr>Microsoft Security Template</vt:lpstr>
      <vt:lpstr>LIGHT GRAY TEMPLATE</vt:lpstr>
      <vt:lpstr>Security</vt:lpstr>
      <vt:lpstr>SC-200T00A Microsoft Security Operations Analyst</vt:lpstr>
      <vt:lpstr>Module 1: Mitigate threats using Microsoft 365 Defender</vt:lpstr>
      <vt:lpstr>Module agenda</vt:lpstr>
      <vt:lpstr>Lesson 1: Introduction to threat protection with Microsoft 365</vt:lpstr>
      <vt:lpstr>Lesson introduction</vt:lpstr>
      <vt:lpstr>Introduction to threat protection</vt:lpstr>
      <vt:lpstr>Common threats</vt:lpstr>
      <vt:lpstr>Guided demonstration – Microsoft 365 Defender</vt:lpstr>
      <vt:lpstr>Lesson 2: Mitigate incidents using Microsoft 365 Defender </vt:lpstr>
      <vt:lpstr>Lesson introduction</vt:lpstr>
      <vt:lpstr>Use the Microsoft 365 Defender portal</vt:lpstr>
      <vt:lpstr>Manage incidents</vt:lpstr>
      <vt:lpstr>Manage and investigate alerts</vt:lpstr>
      <vt:lpstr>Investigate incidents</vt:lpstr>
      <vt:lpstr>Use the Action Center</vt:lpstr>
      <vt:lpstr>Perform advanced hunting</vt:lpstr>
      <vt:lpstr>Hunt threats within your network</vt:lpstr>
      <vt:lpstr>Consult Microsoft threat experts</vt:lpstr>
      <vt:lpstr>Lesson 3: Remediate risks with Microsoft Defender for Office 365  </vt:lpstr>
      <vt:lpstr>Lesson introduction</vt:lpstr>
      <vt:lpstr>Microsoft Defender for Office 365 explained</vt:lpstr>
      <vt:lpstr>Automate, investigate, and remediate</vt:lpstr>
      <vt:lpstr>Guided Demonstration – Defender for Office 365</vt:lpstr>
      <vt:lpstr>Simulate attacks</vt:lpstr>
      <vt:lpstr>Lesson 4: Microsoft Defender for Identity  </vt:lpstr>
      <vt:lpstr>Lesson introduction</vt:lpstr>
      <vt:lpstr>Microsoft Defender for Identity explained</vt:lpstr>
      <vt:lpstr>Guided demonstration – Microsoft Defender for Identity</vt:lpstr>
      <vt:lpstr>Configure Microsoft Defender for Identity sensors</vt:lpstr>
      <vt:lpstr>Lesson 5: Azure AD Identity Protection </vt:lpstr>
      <vt:lpstr>Lesson introduction</vt:lpstr>
      <vt:lpstr>Azure AD Identity Protection explained</vt:lpstr>
      <vt:lpstr>Detect risks with Azure AD Identity Protection policies</vt:lpstr>
      <vt:lpstr>Remediate risks detected by Azure AD Identity Protection</vt:lpstr>
      <vt:lpstr>Lesson 6: Microsoft Cloud App Security </vt:lpstr>
      <vt:lpstr>Lesson introduction</vt:lpstr>
      <vt:lpstr>The Cloud App Security Framework</vt:lpstr>
      <vt:lpstr>Explore your cloud apps with Cloud Discovery</vt:lpstr>
      <vt:lpstr>Protect your data and apps with Conditional Access App Control</vt:lpstr>
      <vt:lpstr>Classify and protect sensitive information</vt:lpstr>
      <vt:lpstr>Guided demonstration – Cloud App Security</vt:lpstr>
      <vt:lpstr>Lesson 7: Respond to data loss prevention alerts  </vt:lpstr>
      <vt:lpstr>Lesson introduction</vt:lpstr>
      <vt:lpstr>Describe data loss prevention alerts</vt:lpstr>
      <vt:lpstr>Investigate DLP alerts in Microsoft 365 compliance</vt:lpstr>
      <vt:lpstr>Investigate DLP alerts in Microsoft Cloud App Security</vt:lpstr>
      <vt:lpstr>Lesson 8: Manage insider risk in Microsoft 365  </vt:lpstr>
      <vt:lpstr>Lesson introduction</vt:lpstr>
      <vt:lpstr>Insider risk management explained</vt:lpstr>
      <vt:lpstr>Insider risk management workflow</vt:lpstr>
      <vt:lpstr>Manage insider risk policies</vt:lpstr>
      <vt:lpstr>Guided demonstration – Insider risk management</vt:lpstr>
      <vt:lpstr>Knowledge check</vt:lpstr>
      <vt:lpstr>Lab 01 – Mitigate threats using Microsoft 365 Defender</vt:lpstr>
      <vt:lpstr>Lab Exercises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2021-03-30T18:33:23Z</dcterms:created>
  <dcterms:modified xsi:type="dcterms:W3CDTF">2021-09-14T18:50:28Z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0x010100329163849240324E9E04492C11FECC70</vt:lpwstr>
  </property>
</Properties>
</file>